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44032754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44032754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54f474966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4f474966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4f474966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4f474966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44032754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44032754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47051995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47051995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44032754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44032754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64b87b35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64b87b35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64b87b3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64b87b3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547051995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47051995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544032754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44032754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44032754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44032754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544032754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44032754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547051995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547051995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547051995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547051995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6188d6b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6188d6b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44032754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44032754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no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facebook.com/pg/jetpacksandparachutes/posts" TargetMode="External"/><Relationship Id="rId4" Type="http://schemas.openxmlformats.org/officeDocument/2006/relationships/image" Target="../media/image2.png"/><Relationship Id="rId5" Type="http://schemas.openxmlformats.org/officeDocument/2006/relationships/hyperlink" Target="mailto:jetpacksandparachutes@gmail.com" TargetMode="External"/><Relationship Id="rId6" Type="http://schemas.openxmlformats.org/officeDocument/2006/relationships/image" Target="../media/image1.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qz.com/1063566/playing-board-games-like-magic-the-gathering-can-make-you-a-nicer-person-with-better-relationships/?fbclid=IwAR2Sjbckyz6VwzbsbEkL-_7tCIvBn3Zz_fikVKheAH_-_HlVcb-hiGe7-j8" TargetMode="External"/><Relationship Id="rId4" Type="http://schemas.openxmlformats.org/officeDocument/2006/relationships/hyperlink" Target="https://qz.com/1063566/playing-board-games-like-magic-the-gathering-can-make-you-a-nicer-person-with-better-relationships/?fbclid=IwAR2Sjbckyz6VwzbsbEkL-_7tCIvBn3Zz_fikVKheAH_-_HlVcb-hiGe7-j8" TargetMode="External"/><Relationship Id="rId5" Type="http://schemas.openxmlformats.org/officeDocument/2006/relationships/hyperlink" Target="https://qz.com/1063566/playing-board-games-like-magic-the-gathering-can-make-you-a-nicer-person-with-better-relationships/?fbclid=IwAR2Sjbckyz6VwzbsbEkL-_7tCIvBn3Zz_fikVKheAH_-_HlVcb-hiGe7-j8" TargetMode="External"/><Relationship Id="rId6" Type="http://schemas.openxmlformats.org/officeDocument/2006/relationships/hyperlink" Target="mailto:jetpacksandparachutes@gmail.com" TargetMode="External"/><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youtube.com/watch?v=6Oqdi8dy7Tk" TargetMode="External"/><Relationship Id="rId4" Type="http://schemas.openxmlformats.org/officeDocument/2006/relationships/hyperlink" Target="https://www.youtube.com/watch?v=fmeeTheNN84" TargetMode="External"/><Relationship Id="rId5" Type="http://schemas.openxmlformats.org/officeDocument/2006/relationships/hyperlink" Target="http://janemcgonigal.com/learn-me/" TargetMode="External"/><Relationship Id="rId6" Type="http://schemas.openxmlformats.org/officeDocument/2006/relationships/hyperlink" Target="http://janemcgonigal.com/learn-me/" TargetMode="External"/><Relationship Id="rId7" Type="http://schemas.openxmlformats.org/officeDocument/2006/relationships/hyperlink" Target="https://elearningart.com/blog/gamification-tips-karl-kap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gamificationschoolhouse.com" TargetMode="External"/><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hyperlink" Target="mailto:jetpacksandparachutes@gmail.com" TargetMode="External"/><Relationship Id="rId7"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hyperlink" Target="https://docs.google.com/presentation/d/1VaVTYQGKNah9L5zIMpa_J80hLS51CCXIkg2pUCNIg0A/edit?usp=sharing" TargetMode="External"/><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1C232"/>
        </a:solidFill>
      </p:bgPr>
    </p:bg>
    <p:spTree>
      <p:nvGrpSpPr>
        <p:cNvPr id="98" name="Shape 98"/>
        <p:cNvGrpSpPr/>
        <p:nvPr/>
      </p:nvGrpSpPr>
      <p:grpSpPr>
        <a:xfrm>
          <a:off x="0" y="0"/>
          <a:ext cx="0" cy="0"/>
          <a:chOff x="0" y="0"/>
          <a:chExt cx="0" cy="0"/>
        </a:xfrm>
      </p:grpSpPr>
      <p:sp>
        <p:nvSpPr>
          <p:cNvPr id="99" name="Google Shape;99;p25"/>
          <p:cNvSpPr txBox="1"/>
          <p:nvPr>
            <p:ph type="ctrTitle"/>
          </p:nvPr>
        </p:nvSpPr>
        <p:spPr>
          <a:xfrm>
            <a:off x="-425" y="-125"/>
            <a:ext cx="9144000" cy="2767200"/>
          </a:xfrm>
          <a:prstGeom prst="rect">
            <a:avLst/>
          </a:prstGeom>
          <a:solidFill>
            <a:srgbClr val="FFFFFF"/>
          </a:solidFill>
        </p:spPr>
        <p:txBody>
          <a:bodyPr anchorCtr="0" anchor="ctr" bIns="91425" lIns="91425" spcFirstLastPara="1" rIns="91425" wrap="square" tIns="91425">
            <a:noAutofit/>
          </a:bodyPr>
          <a:lstStyle/>
          <a:p>
            <a:pPr indent="457200" lvl="0" marL="2743200" rtl="0" algn="l">
              <a:spcBef>
                <a:spcPts val="0"/>
              </a:spcBef>
              <a:spcAft>
                <a:spcPts val="0"/>
              </a:spcAft>
              <a:buNone/>
            </a:pPr>
            <a:r>
              <a:rPr b="1" lang="en" sz="5600">
                <a:solidFill>
                  <a:srgbClr val="CC0000"/>
                </a:solidFill>
                <a:latin typeface="Comic Sans MS"/>
                <a:ea typeface="Comic Sans MS"/>
                <a:cs typeface="Comic Sans MS"/>
                <a:sym typeface="Comic Sans MS"/>
              </a:rPr>
              <a:t>Gamification </a:t>
            </a:r>
            <a:endParaRPr b="1" sz="5600">
              <a:solidFill>
                <a:srgbClr val="CC0000"/>
              </a:solidFill>
              <a:latin typeface="Comic Sans MS"/>
              <a:ea typeface="Comic Sans MS"/>
              <a:cs typeface="Comic Sans MS"/>
              <a:sym typeface="Comic Sans MS"/>
            </a:endParaRPr>
          </a:p>
          <a:p>
            <a:pPr indent="457200" lvl="0" marL="2743200" rtl="0" algn="l">
              <a:spcBef>
                <a:spcPts val="0"/>
              </a:spcBef>
              <a:spcAft>
                <a:spcPts val="0"/>
              </a:spcAft>
              <a:buNone/>
            </a:pPr>
            <a:r>
              <a:rPr b="1" lang="en" sz="5600">
                <a:solidFill>
                  <a:srgbClr val="CC0000"/>
                </a:solidFill>
                <a:latin typeface="Comic Sans MS"/>
                <a:ea typeface="Comic Sans MS"/>
                <a:cs typeface="Comic Sans MS"/>
                <a:sym typeface="Comic Sans MS"/>
              </a:rPr>
              <a:t>Schoolhouse</a:t>
            </a:r>
            <a:endParaRPr b="1" sz="5600">
              <a:solidFill>
                <a:srgbClr val="CC0000"/>
              </a:solidFill>
              <a:latin typeface="Comic Sans MS"/>
              <a:ea typeface="Comic Sans MS"/>
              <a:cs typeface="Comic Sans MS"/>
              <a:sym typeface="Comic Sans MS"/>
            </a:endParaRPr>
          </a:p>
        </p:txBody>
      </p:sp>
      <p:sp>
        <p:nvSpPr>
          <p:cNvPr id="100" name="Google Shape;100;p25"/>
          <p:cNvSpPr txBox="1"/>
          <p:nvPr>
            <p:ph idx="1" type="subTitle"/>
          </p:nvPr>
        </p:nvSpPr>
        <p:spPr>
          <a:xfrm>
            <a:off x="1702650" y="3229500"/>
            <a:ext cx="5738700" cy="161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t>Educational Gamification &amp; Integration</a:t>
            </a:r>
            <a:endParaRPr b="1" sz="3600"/>
          </a:p>
          <a:p>
            <a:pPr indent="0" lvl="0" marL="0" rtl="0" algn="ctr">
              <a:spcBef>
                <a:spcPts val="0"/>
              </a:spcBef>
              <a:spcAft>
                <a:spcPts val="0"/>
              </a:spcAft>
              <a:buNone/>
            </a:pPr>
            <a:r>
              <a:rPr lang="en"/>
              <a:t>PD and Consultancy</a:t>
            </a:r>
            <a:endParaRPr/>
          </a:p>
        </p:txBody>
      </p:sp>
      <p:pic>
        <p:nvPicPr>
          <p:cNvPr id="101" name="Google Shape;101;p25">
            <a:hlinkClick r:id="rId3"/>
          </p:cNvPr>
          <p:cNvPicPr preferRelativeResize="0"/>
          <p:nvPr/>
        </p:nvPicPr>
        <p:blipFill>
          <a:blip r:embed="rId4">
            <a:alphaModFix/>
          </a:blip>
          <a:stretch>
            <a:fillRect/>
          </a:stretch>
        </p:blipFill>
        <p:spPr>
          <a:xfrm>
            <a:off x="8064875" y="4169713"/>
            <a:ext cx="956675" cy="903625"/>
          </a:xfrm>
          <a:prstGeom prst="rect">
            <a:avLst/>
          </a:prstGeom>
          <a:noFill/>
          <a:ln>
            <a:noFill/>
          </a:ln>
        </p:spPr>
      </p:pic>
      <p:pic>
        <p:nvPicPr>
          <p:cNvPr id="102" name="Google Shape;102;p25">
            <a:hlinkClick r:id="rId5"/>
          </p:cNvPr>
          <p:cNvPicPr preferRelativeResize="0"/>
          <p:nvPr/>
        </p:nvPicPr>
        <p:blipFill>
          <a:blip r:embed="rId6">
            <a:alphaModFix/>
          </a:blip>
          <a:stretch>
            <a:fillRect/>
          </a:stretch>
        </p:blipFill>
        <p:spPr>
          <a:xfrm>
            <a:off x="131400" y="4310012"/>
            <a:ext cx="1013900" cy="763350"/>
          </a:xfrm>
          <a:prstGeom prst="rect">
            <a:avLst/>
          </a:prstGeom>
          <a:noFill/>
          <a:ln>
            <a:noFill/>
          </a:ln>
        </p:spPr>
      </p:pic>
      <p:pic>
        <p:nvPicPr>
          <p:cNvPr id="103" name="Google Shape;103;p25"/>
          <p:cNvPicPr preferRelativeResize="0"/>
          <p:nvPr/>
        </p:nvPicPr>
        <p:blipFill rotWithShape="1">
          <a:blip r:embed="rId7">
            <a:alphaModFix/>
          </a:blip>
          <a:srcRect b="24265" l="11393" r="11416" t="18932"/>
          <a:stretch/>
        </p:blipFill>
        <p:spPr>
          <a:xfrm>
            <a:off x="309152" y="-125"/>
            <a:ext cx="2659699" cy="276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170" name="Shape 170"/>
        <p:cNvGrpSpPr/>
        <p:nvPr/>
      </p:nvGrpSpPr>
      <p:grpSpPr>
        <a:xfrm>
          <a:off x="0" y="0"/>
          <a:ext cx="0" cy="0"/>
          <a:chOff x="0" y="0"/>
          <a:chExt cx="0" cy="0"/>
        </a:xfrm>
      </p:grpSpPr>
      <p:sp>
        <p:nvSpPr>
          <p:cNvPr id="171" name="Google Shape;171;p34"/>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Happy Zombie Apocalypse Day (HZAD)</a:t>
            </a:r>
            <a:endParaRPr sz="2400"/>
          </a:p>
        </p:txBody>
      </p:sp>
      <p:sp>
        <p:nvSpPr>
          <p:cNvPr id="172" name="Google Shape;172;p34"/>
          <p:cNvSpPr txBox="1"/>
          <p:nvPr>
            <p:ph idx="1" type="body"/>
          </p:nvPr>
        </p:nvSpPr>
        <p:spPr>
          <a:xfrm>
            <a:off x="4110050" y="1078950"/>
            <a:ext cx="5034000" cy="40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Happy Zombie Apocalypse Day</a:t>
            </a:r>
            <a:r>
              <a:rPr b="1" lang="en" sz="1400"/>
              <a:t> was originally created to provide a game space in which to approach the problems of differentiation (high and low level), as well as </a:t>
            </a:r>
            <a:r>
              <a:rPr b="1" lang="en" sz="1400"/>
              <a:t>addressing</a:t>
            </a:r>
            <a:r>
              <a:rPr b="1" lang="en" sz="1400"/>
              <a:t> late work in a standards based environment.  </a:t>
            </a:r>
            <a:endParaRPr b="1" sz="1400"/>
          </a:p>
          <a:p>
            <a:pPr indent="0" lvl="0" marL="0" rtl="0" algn="l">
              <a:spcBef>
                <a:spcPts val="1600"/>
              </a:spcBef>
              <a:spcAft>
                <a:spcPts val="1600"/>
              </a:spcAft>
              <a:buNone/>
            </a:pPr>
            <a:r>
              <a:rPr b="1" i="1" lang="en" sz="1400"/>
              <a:t>HZAD </a:t>
            </a:r>
            <a:r>
              <a:rPr b="1" lang="en" sz="1400"/>
              <a:t>was (and in this published form is) a game </a:t>
            </a:r>
            <a:r>
              <a:rPr b="1" lang="en" sz="1400"/>
              <a:t>superstructure</a:t>
            </a:r>
            <a:r>
              <a:rPr b="1" lang="en" sz="1400"/>
              <a:t> to a [7th grade] science unit on the topic of disease.  This product has a series of lessons, activities, and suggested resources that follow a </a:t>
            </a:r>
            <a:r>
              <a:rPr b="1" lang="en" sz="1400"/>
              <a:t>narrative</a:t>
            </a:r>
            <a:r>
              <a:rPr b="1" lang="en" sz="1400"/>
              <a:t> “Survivors Path.”  Game </a:t>
            </a:r>
            <a:r>
              <a:rPr b="1" lang="en" sz="1400"/>
              <a:t>mechanics</a:t>
            </a:r>
            <a:r>
              <a:rPr b="1" lang="en" sz="1400"/>
              <a:t> are applied that allowed the teacher to re-</a:t>
            </a:r>
            <a:r>
              <a:rPr b="1" lang="en" sz="1400"/>
              <a:t>incentivize</a:t>
            </a:r>
            <a:r>
              <a:rPr b="1" lang="en" sz="1400"/>
              <a:t> the </a:t>
            </a:r>
            <a:r>
              <a:rPr b="1" lang="en" sz="1400"/>
              <a:t>handing</a:t>
            </a:r>
            <a:r>
              <a:rPr b="1" lang="en" sz="1400"/>
              <a:t> in of work on time, as well as high end differentiation.  The game superstructure was adapted at KIS to become the backbone of a 7th grade “total” </a:t>
            </a:r>
            <a:r>
              <a:rPr b="1" lang="en" sz="1400"/>
              <a:t>interdisciplinary</a:t>
            </a:r>
            <a:r>
              <a:rPr b="1" lang="en" sz="1400"/>
              <a:t> unit that continues to this day.  Video links to this unit are provided earlier in this presentation.</a:t>
            </a:r>
            <a:endParaRPr b="1" sz="1400"/>
          </a:p>
        </p:txBody>
      </p:sp>
      <p:sp>
        <p:nvSpPr>
          <p:cNvPr id="173" name="Google Shape;173;p34"/>
          <p:cNvSpPr txBox="1"/>
          <p:nvPr/>
        </p:nvSpPr>
        <p:spPr>
          <a:xfrm>
            <a:off x="94850" y="4287950"/>
            <a:ext cx="4015200" cy="73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Gamification superstructure:</a:t>
            </a:r>
            <a:endParaRPr>
              <a:solidFill>
                <a:schemeClr val="dk1"/>
              </a:solidFill>
            </a:endParaRPr>
          </a:p>
          <a:p>
            <a:pPr indent="0" lvl="0" marL="0" rtl="0" algn="ctr">
              <a:spcBef>
                <a:spcPts val="0"/>
              </a:spcBef>
              <a:spcAft>
                <a:spcPts val="0"/>
              </a:spcAft>
              <a:buNone/>
            </a:pPr>
            <a:r>
              <a:rPr lang="en">
                <a:solidFill>
                  <a:schemeClr val="dk1"/>
                </a:solidFill>
              </a:rPr>
              <a:t>Curriculum scaffolding, Differentiation</a:t>
            </a:r>
            <a:endParaRPr>
              <a:solidFill>
                <a:schemeClr val="dk1"/>
              </a:solidFill>
            </a:endParaRPr>
          </a:p>
        </p:txBody>
      </p:sp>
      <p:pic>
        <p:nvPicPr>
          <p:cNvPr id="174" name="Google Shape;174;p34"/>
          <p:cNvPicPr preferRelativeResize="0"/>
          <p:nvPr/>
        </p:nvPicPr>
        <p:blipFill>
          <a:blip r:embed="rId3">
            <a:alphaModFix/>
          </a:blip>
          <a:stretch>
            <a:fillRect/>
          </a:stretch>
        </p:blipFill>
        <p:spPr>
          <a:xfrm>
            <a:off x="0" y="1612425"/>
            <a:ext cx="4110050" cy="23065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178" name="Shape 178"/>
        <p:cNvGrpSpPr/>
        <p:nvPr/>
      </p:nvGrpSpPr>
      <p:grpSpPr>
        <a:xfrm>
          <a:off x="0" y="0"/>
          <a:ext cx="0" cy="0"/>
          <a:chOff x="0" y="0"/>
          <a:chExt cx="0" cy="0"/>
        </a:xfrm>
      </p:grpSpPr>
      <p:sp>
        <p:nvSpPr>
          <p:cNvPr id="179" name="Google Shape;179;p35"/>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Around The World in </a:t>
            </a:r>
            <a:r>
              <a:rPr lang="en"/>
              <a:t>180 Days</a:t>
            </a:r>
            <a:r>
              <a:rPr lang="en"/>
              <a:t>.  </a:t>
            </a:r>
            <a:endParaRPr sz="1800"/>
          </a:p>
        </p:txBody>
      </p:sp>
      <p:sp>
        <p:nvSpPr>
          <p:cNvPr id="180" name="Google Shape;180;p35"/>
          <p:cNvSpPr txBox="1"/>
          <p:nvPr>
            <p:ph idx="1" type="body"/>
          </p:nvPr>
        </p:nvSpPr>
        <p:spPr>
          <a:xfrm>
            <a:off x="4241175" y="1017725"/>
            <a:ext cx="4745400" cy="406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Around The World in </a:t>
            </a:r>
            <a:r>
              <a:rPr b="1" i="1" lang="en" sz="1400"/>
              <a:t>180 Days</a:t>
            </a:r>
            <a:r>
              <a:rPr b="1" lang="en" sz="1400"/>
              <a:t> is the design </a:t>
            </a:r>
            <a:r>
              <a:rPr b="1" lang="en" sz="1400"/>
              <a:t>response</a:t>
            </a:r>
            <a:r>
              <a:rPr b="1" lang="en" sz="1400"/>
              <a:t> to the problem of low student interest in school wide “house cup”, or similar long term competitions in the school.</a:t>
            </a:r>
            <a:endParaRPr b="1" sz="1400"/>
          </a:p>
          <a:p>
            <a:pPr indent="0" lvl="0" marL="0" rtl="0" algn="l">
              <a:spcBef>
                <a:spcPts val="1600"/>
              </a:spcBef>
              <a:spcAft>
                <a:spcPts val="0"/>
              </a:spcAft>
              <a:buNone/>
            </a:pPr>
            <a:r>
              <a:rPr b="1" lang="en" sz="1400"/>
              <a:t>Traditional school wide competitions usually score with either simple point totals, or a thermometer like graphic.  The points have no utility or player agency.  </a:t>
            </a:r>
            <a:r>
              <a:rPr b="1" i="1" lang="en" sz="1400"/>
              <a:t>180 Days</a:t>
            </a:r>
            <a:r>
              <a:rPr b="1" lang="en" sz="1400"/>
              <a:t> is a steampunk themed game mechanic that allows student/players at </a:t>
            </a:r>
            <a:r>
              <a:rPr b="1" i="1" lang="en" sz="1400"/>
              <a:t>different </a:t>
            </a:r>
            <a:r>
              <a:rPr b="1" lang="en" sz="1400"/>
              <a:t>grade levels, but in the same “house”, to make game </a:t>
            </a:r>
            <a:r>
              <a:rPr b="1" lang="en" sz="1400"/>
              <a:t>decisions</a:t>
            </a:r>
            <a:r>
              <a:rPr b="1" lang="en" sz="1400"/>
              <a:t> that will affect the entire teams overall game performance.  During the school year houses will be given the opportunity to use some of the points their house have earned to navigate a steampunk world that will be both familiar and totally new. </a:t>
            </a:r>
            <a:endParaRPr b="1" sz="1400"/>
          </a:p>
          <a:p>
            <a:pPr indent="0" lvl="0" marL="0" rtl="0" algn="l">
              <a:spcBef>
                <a:spcPts val="1600"/>
              </a:spcBef>
              <a:spcAft>
                <a:spcPts val="0"/>
              </a:spcAft>
              <a:buNone/>
            </a:pPr>
            <a:r>
              <a:t/>
            </a:r>
            <a:endParaRPr b="1" sz="1400"/>
          </a:p>
          <a:p>
            <a:pPr indent="0" lvl="0" marL="0" rtl="0" algn="l">
              <a:spcBef>
                <a:spcPts val="1600"/>
              </a:spcBef>
              <a:spcAft>
                <a:spcPts val="1600"/>
              </a:spcAft>
              <a:buNone/>
            </a:pPr>
            <a:r>
              <a:t/>
            </a:r>
            <a:endParaRPr b="1" sz="1400"/>
          </a:p>
        </p:txBody>
      </p:sp>
      <p:sp>
        <p:nvSpPr>
          <p:cNvPr id="181" name="Google Shape;181;p35"/>
          <p:cNvSpPr txBox="1"/>
          <p:nvPr/>
        </p:nvSpPr>
        <p:spPr>
          <a:xfrm>
            <a:off x="94850" y="4368150"/>
            <a:ext cx="4015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rPr>
              <a:t>Gamification superstructure</a:t>
            </a:r>
            <a:endParaRPr sz="2400">
              <a:solidFill>
                <a:schemeClr val="dk1"/>
              </a:solidFill>
            </a:endParaRPr>
          </a:p>
          <a:p>
            <a:pPr indent="0" lvl="0" marL="0" rtl="0" algn="l">
              <a:spcBef>
                <a:spcPts val="0"/>
              </a:spcBef>
              <a:spcAft>
                <a:spcPts val="0"/>
              </a:spcAft>
              <a:buNone/>
            </a:pPr>
            <a:r>
              <a:rPr lang="en">
                <a:solidFill>
                  <a:schemeClr val="dk1"/>
                </a:solidFill>
              </a:rPr>
              <a:t>Within school team competition game support. </a:t>
            </a:r>
            <a:endParaRPr>
              <a:solidFill>
                <a:schemeClr val="dk1"/>
              </a:solidFill>
            </a:endParaRPr>
          </a:p>
        </p:txBody>
      </p:sp>
      <p:pic>
        <p:nvPicPr>
          <p:cNvPr id="182" name="Google Shape;182;p35"/>
          <p:cNvPicPr preferRelativeResize="0"/>
          <p:nvPr/>
        </p:nvPicPr>
        <p:blipFill>
          <a:blip r:embed="rId3">
            <a:alphaModFix/>
          </a:blip>
          <a:stretch>
            <a:fillRect/>
          </a:stretch>
        </p:blipFill>
        <p:spPr>
          <a:xfrm>
            <a:off x="0" y="1312309"/>
            <a:ext cx="4241173" cy="2940390"/>
          </a:xfrm>
          <a:prstGeom prst="rect">
            <a:avLst/>
          </a:prstGeom>
          <a:noFill/>
          <a:ln>
            <a:noFill/>
          </a:ln>
        </p:spPr>
      </p:pic>
      <p:pic>
        <p:nvPicPr>
          <p:cNvPr id="183" name="Google Shape;183;p35"/>
          <p:cNvPicPr preferRelativeResize="0"/>
          <p:nvPr/>
        </p:nvPicPr>
        <p:blipFill>
          <a:blip r:embed="rId4">
            <a:alphaModFix/>
          </a:blip>
          <a:stretch>
            <a:fillRect/>
          </a:stretch>
        </p:blipFill>
        <p:spPr>
          <a:xfrm>
            <a:off x="1776825" y="1170100"/>
            <a:ext cx="2410777" cy="1704324"/>
          </a:xfrm>
          <a:prstGeom prst="rect">
            <a:avLst/>
          </a:prstGeom>
          <a:noFill/>
          <a:ln>
            <a:noFill/>
          </a:ln>
        </p:spPr>
      </p:pic>
      <p:pic>
        <p:nvPicPr>
          <p:cNvPr id="184" name="Google Shape;184;p35"/>
          <p:cNvPicPr preferRelativeResize="0"/>
          <p:nvPr/>
        </p:nvPicPr>
        <p:blipFill rotWithShape="1">
          <a:blip r:embed="rId5">
            <a:alphaModFix/>
          </a:blip>
          <a:srcRect b="0" l="0" r="0" t="36053"/>
          <a:stretch/>
        </p:blipFill>
        <p:spPr>
          <a:xfrm>
            <a:off x="94850" y="3489875"/>
            <a:ext cx="3036073" cy="878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188" name="Shape 188"/>
        <p:cNvGrpSpPr/>
        <p:nvPr/>
      </p:nvGrpSpPr>
      <p:grpSpPr>
        <a:xfrm>
          <a:off x="0" y="0"/>
          <a:ext cx="0" cy="0"/>
          <a:chOff x="0" y="0"/>
          <a:chExt cx="0" cy="0"/>
        </a:xfrm>
      </p:grpSpPr>
      <p:sp>
        <p:nvSpPr>
          <p:cNvPr id="189" name="Google Shape;189;p36"/>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Planet eXtinction </a:t>
            </a:r>
            <a:endParaRPr sz="1800"/>
          </a:p>
        </p:txBody>
      </p:sp>
      <p:sp>
        <p:nvSpPr>
          <p:cNvPr id="190" name="Google Shape;190;p36"/>
          <p:cNvSpPr txBox="1"/>
          <p:nvPr>
            <p:ph idx="1" type="body"/>
          </p:nvPr>
        </p:nvSpPr>
        <p:spPr>
          <a:xfrm>
            <a:off x="4241175" y="1152475"/>
            <a:ext cx="4745400" cy="386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Planet eXtinction  was originally created as a follow up to </a:t>
            </a:r>
            <a:r>
              <a:rPr b="1" i="1" lang="en" sz="1400"/>
              <a:t>Happy Zombie Apocalypse Day.</a:t>
            </a:r>
            <a:r>
              <a:rPr b="1" lang="en" sz="1400"/>
              <a:t> Given the </a:t>
            </a:r>
            <a:r>
              <a:rPr b="1" lang="en" sz="1400"/>
              <a:t>immediate</a:t>
            </a:r>
            <a:r>
              <a:rPr b="1" lang="en" sz="1400"/>
              <a:t> success we had with HZAD we started designing the next game.  Planet eXtinction </a:t>
            </a:r>
            <a:r>
              <a:rPr b="1" lang="en" sz="1400"/>
              <a:t>sought</a:t>
            </a:r>
            <a:r>
              <a:rPr b="1" lang="en" sz="1400"/>
              <a:t> to once again provide an alternate classroom economy for differentiation and incentivising academic adjacent behaviors.  Additionally we used this game to introduce content and standards on the topic of </a:t>
            </a:r>
            <a:r>
              <a:rPr b="1" lang="en" sz="1400" u="sng"/>
              <a:t>evolution</a:t>
            </a:r>
            <a:r>
              <a:rPr b="1" lang="en" sz="1400"/>
              <a:t>.</a:t>
            </a:r>
            <a:endParaRPr b="1" sz="1400"/>
          </a:p>
          <a:p>
            <a:pPr indent="0" lvl="0" marL="0" rtl="0" algn="l">
              <a:spcBef>
                <a:spcPts val="1600"/>
              </a:spcBef>
              <a:spcAft>
                <a:spcPts val="1600"/>
              </a:spcAft>
              <a:buNone/>
            </a:pPr>
            <a:r>
              <a:rPr b="1" lang="en" sz="1400"/>
              <a:t>This version will benefit from a later </a:t>
            </a:r>
            <a:r>
              <a:rPr b="1" lang="en" sz="1400"/>
              <a:t>adaptation</a:t>
            </a:r>
            <a:r>
              <a:rPr b="1" lang="en" sz="1400"/>
              <a:t> of the original model to provide an authentic in science opportunity to introduce and incentivize descriptive additional </a:t>
            </a:r>
            <a:r>
              <a:rPr b="1" lang="en" sz="1400"/>
              <a:t>writing</a:t>
            </a:r>
            <a:r>
              <a:rPr b="1" lang="en" sz="1400"/>
              <a:t> and language development when this game was then used in an ESL setting.</a:t>
            </a:r>
            <a:endParaRPr b="1" sz="1400"/>
          </a:p>
        </p:txBody>
      </p:sp>
      <p:sp>
        <p:nvSpPr>
          <p:cNvPr id="191" name="Google Shape;191;p36"/>
          <p:cNvSpPr txBox="1"/>
          <p:nvPr/>
        </p:nvSpPr>
        <p:spPr>
          <a:xfrm>
            <a:off x="94850" y="4368150"/>
            <a:ext cx="3936300" cy="71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Gamification superstructure</a:t>
            </a:r>
            <a:endParaRPr>
              <a:solidFill>
                <a:schemeClr val="dk1"/>
              </a:solidFill>
            </a:endParaRPr>
          </a:p>
          <a:p>
            <a:pPr indent="0" lvl="0" marL="0" rtl="0" algn="ctr">
              <a:spcBef>
                <a:spcPts val="0"/>
              </a:spcBef>
              <a:spcAft>
                <a:spcPts val="0"/>
              </a:spcAft>
              <a:buNone/>
            </a:pPr>
            <a:r>
              <a:rPr lang="en">
                <a:solidFill>
                  <a:schemeClr val="dk1"/>
                </a:solidFill>
              </a:rPr>
              <a:t>Content Instruction, </a:t>
            </a:r>
            <a:r>
              <a:rPr lang="en">
                <a:solidFill>
                  <a:schemeClr val="dk1"/>
                </a:solidFill>
              </a:rPr>
              <a:t>Descriptive</a:t>
            </a:r>
            <a:r>
              <a:rPr lang="en">
                <a:solidFill>
                  <a:schemeClr val="dk1"/>
                </a:solidFill>
              </a:rPr>
              <a:t> </a:t>
            </a:r>
            <a:r>
              <a:rPr lang="en">
                <a:solidFill>
                  <a:schemeClr val="dk1"/>
                </a:solidFill>
              </a:rPr>
              <a:t>writing</a:t>
            </a:r>
            <a:endParaRPr>
              <a:solidFill>
                <a:schemeClr val="dk1"/>
              </a:solidFill>
            </a:endParaRPr>
          </a:p>
        </p:txBody>
      </p:sp>
      <p:pic>
        <p:nvPicPr>
          <p:cNvPr id="192" name="Google Shape;192;p36"/>
          <p:cNvPicPr preferRelativeResize="0"/>
          <p:nvPr/>
        </p:nvPicPr>
        <p:blipFill rotWithShape="1">
          <a:blip r:embed="rId3">
            <a:alphaModFix/>
          </a:blip>
          <a:srcRect b="12395" l="0" r="0" t="0"/>
          <a:stretch/>
        </p:blipFill>
        <p:spPr>
          <a:xfrm>
            <a:off x="94813" y="1907600"/>
            <a:ext cx="3936375" cy="21674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196" name="Shape 196"/>
        <p:cNvGrpSpPr/>
        <p:nvPr/>
      </p:nvGrpSpPr>
      <p:grpSpPr>
        <a:xfrm>
          <a:off x="0" y="0"/>
          <a:ext cx="0" cy="0"/>
          <a:chOff x="0" y="0"/>
          <a:chExt cx="0" cy="0"/>
        </a:xfrm>
      </p:grpSpPr>
      <p:sp>
        <p:nvSpPr>
          <p:cNvPr id="197" name="Google Shape;197;p37"/>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“On the Mating of Dragons”</a:t>
            </a:r>
            <a:endParaRPr sz="2400"/>
          </a:p>
        </p:txBody>
      </p:sp>
      <p:sp>
        <p:nvSpPr>
          <p:cNvPr id="198" name="Google Shape;198;p37"/>
          <p:cNvSpPr txBox="1"/>
          <p:nvPr>
            <p:ph idx="1" type="body"/>
          </p:nvPr>
        </p:nvSpPr>
        <p:spPr>
          <a:xfrm>
            <a:off x="4241175" y="1152475"/>
            <a:ext cx="4745400" cy="386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On the Mating of Dragons</a:t>
            </a:r>
            <a:r>
              <a:rPr b="1" lang="en" sz="1400"/>
              <a:t> is an internationally themed genetics simulation lab that honors many of the cultures from which these mythic flying creatures are sometimes drawn.  Major </a:t>
            </a:r>
            <a:r>
              <a:rPr b="1" lang="en" sz="1400"/>
              <a:t>differences</a:t>
            </a:r>
            <a:r>
              <a:rPr b="1" lang="en" sz="1400"/>
              <a:t> between so called “Eastern” and “Western” dragons are captured in this lab.  Because this is a fictional creature, examples of </a:t>
            </a:r>
            <a:r>
              <a:rPr b="1" lang="en" sz="1400"/>
              <a:t>codominance</a:t>
            </a:r>
            <a:r>
              <a:rPr b="1" lang="en" sz="1400"/>
              <a:t>, incomplete </a:t>
            </a:r>
            <a:r>
              <a:rPr b="1" lang="en" sz="1400"/>
              <a:t>dominance</a:t>
            </a:r>
            <a:r>
              <a:rPr b="1" lang="en" sz="1400"/>
              <a:t>, epistasis, sex linked traits, and a genetic </a:t>
            </a:r>
            <a:r>
              <a:rPr b="1" lang="en" sz="1400"/>
              <a:t>disease</a:t>
            </a:r>
            <a:r>
              <a:rPr b="1" lang="en" sz="1400"/>
              <a:t> could all be included in the simulation.  </a:t>
            </a:r>
            <a:endParaRPr b="1" sz="1400"/>
          </a:p>
          <a:p>
            <a:pPr indent="0" lvl="0" marL="0" rtl="0" algn="l">
              <a:spcBef>
                <a:spcPts val="1600"/>
              </a:spcBef>
              <a:spcAft>
                <a:spcPts val="1600"/>
              </a:spcAft>
              <a:buNone/>
            </a:pPr>
            <a:r>
              <a:rPr b="1" lang="en" sz="1400"/>
              <a:t>If you have the time this lab also </a:t>
            </a:r>
            <a:r>
              <a:rPr b="1" lang="en" sz="1400"/>
              <a:t>allows</a:t>
            </a:r>
            <a:r>
              <a:rPr b="1" lang="en" sz="1400"/>
              <a:t> for the integration of a STEAM art opportunity, a </a:t>
            </a:r>
            <a:r>
              <a:rPr b="1" lang="en" sz="1400"/>
              <a:t>descriptive</a:t>
            </a:r>
            <a:r>
              <a:rPr b="1" lang="en" sz="1400"/>
              <a:t> </a:t>
            </a:r>
            <a:r>
              <a:rPr b="1" lang="en" sz="1400"/>
              <a:t>writing</a:t>
            </a:r>
            <a:r>
              <a:rPr b="1" lang="en" sz="1400"/>
              <a:t> opportunity, and some cross curricular </a:t>
            </a:r>
            <a:r>
              <a:rPr b="1" i="1" lang="en" sz="1400" u="sng"/>
              <a:t>integration</a:t>
            </a:r>
            <a:r>
              <a:rPr b="1" lang="en" sz="1400"/>
              <a:t> opportunities.</a:t>
            </a:r>
            <a:endParaRPr b="1" sz="1400"/>
          </a:p>
        </p:txBody>
      </p:sp>
      <p:sp>
        <p:nvSpPr>
          <p:cNvPr id="199" name="Google Shape;199;p37"/>
          <p:cNvSpPr txBox="1"/>
          <p:nvPr/>
        </p:nvSpPr>
        <p:spPr>
          <a:xfrm>
            <a:off x="94850" y="3703800"/>
            <a:ext cx="3957000" cy="123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Genetics Lab- </a:t>
            </a:r>
            <a:endParaRPr sz="1800">
              <a:solidFill>
                <a:schemeClr val="dk1"/>
              </a:solidFill>
            </a:endParaRPr>
          </a:p>
          <a:p>
            <a:pPr indent="0" lvl="0" marL="0" rtl="0" algn="ctr">
              <a:spcBef>
                <a:spcPts val="0"/>
              </a:spcBef>
              <a:spcAft>
                <a:spcPts val="0"/>
              </a:spcAft>
              <a:buNone/>
            </a:pPr>
            <a:r>
              <a:rPr lang="en">
                <a:solidFill>
                  <a:schemeClr val="dk1"/>
                </a:solidFill>
              </a:rPr>
              <a:t>Though not a game, it uses </a:t>
            </a:r>
            <a:r>
              <a:rPr i="1" lang="en">
                <a:solidFill>
                  <a:schemeClr val="dk1"/>
                </a:solidFill>
              </a:rPr>
              <a:t>world building</a:t>
            </a:r>
            <a:r>
              <a:rPr lang="en">
                <a:solidFill>
                  <a:schemeClr val="dk1"/>
                </a:solidFill>
              </a:rPr>
              <a:t> and </a:t>
            </a:r>
            <a:r>
              <a:rPr i="1" lang="en">
                <a:solidFill>
                  <a:schemeClr val="dk1"/>
                </a:solidFill>
              </a:rPr>
              <a:t>narrative </a:t>
            </a:r>
            <a:r>
              <a:rPr lang="en">
                <a:solidFill>
                  <a:schemeClr val="dk1"/>
                </a:solidFill>
              </a:rPr>
              <a:t>in much the same way a game does</a:t>
            </a:r>
            <a:endParaRPr/>
          </a:p>
        </p:txBody>
      </p:sp>
      <p:pic>
        <p:nvPicPr>
          <p:cNvPr id="200" name="Google Shape;200;p37"/>
          <p:cNvPicPr preferRelativeResize="0"/>
          <p:nvPr/>
        </p:nvPicPr>
        <p:blipFill rotWithShape="1">
          <a:blip r:embed="rId3">
            <a:alphaModFix/>
          </a:blip>
          <a:srcRect b="0" l="2215" r="2718" t="0"/>
          <a:stretch/>
        </p:blipFill>
        <p:spPr>
          <a:xfrm>
            <a:off x="0" y="1297000"/>
            <a:ext cx="4051725" cy="240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204" name="Shape 204"/>
        <p:cNvGrpSpPr/>
        <p:nvPr/>
      </p:nvGrpSpPr>
      <p:grpSpPr>
        <a:xfrm>
          <a:off x="0" y="0"/>
          <a:ext cx="0" cy="0"/>
          <a:chOff x="0" y="0"/>
          <a:chExt cx="0" cy="0"/>
        </a:xfrm>
      </p:grpSpPr>
      <p:sp>
        <p:nvSpPr>
          <p:cNvPr id="205" name="Google Shape;205;p38"/>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Tome Raider</a:t>
            </a:r>
            <a:endParaRPr sz="2400"/>
          </a:p>
        </p:txBody>
      </p:sp>
      <p:sp>
        <p:nvSpPr>
          <p:cNvPr id="206" name="Google Shape;206;p38"/>
          <p:cNvSpPr txBox="1"/>
          <p:nvPr>
            <p:ph idx="1" type="body"/>
          </p:nvPr>
        </p:nvSpPr>
        <p:spPr>
          <a:xfrm>
            <a:off x="4241175" y="1152475"/>
            <a:ext cx="4745400" cy="386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Tome Raider was the design </a:t>
            </a:r>
            <a:r>
              <a:rPr b="1" lang="en" sz="1400"/>
              <a:t>response</a:t>
            </a:r>
            <a:r>
              <a:rPr b="1" lang="en" sz="1400"/>
              <a:t> to a request from a </a:t>
            </a:r>
            <a:r>
              <a:rPr b="1" lang="en" sz="1400"/>
              <a:t>colleague</a:t>
            </a:r>
            <a:r>
              <a:rPr b="1" lang="en" sz="1400"/>
              <a:t> who wanted to lead a book discussion on </a:t>
            </a:r>
            <a:r>
              <a:rPr b="1" lang="en" sz="1400" u="sng"/>
              <a:t>Lord of the Flies</a:t>
            </a:r>
            <a:r>
              <a:rPr b="1" lang="en" sz="1400"/>
              <a:t>.  Because that book had a social </a:t>
            </a:r>
            <a:r>
              <a:rPr b="1" lang="en" sz="1400"/>
              <a:t>ostracism theme that I was uncomfortable with, the evolving design solution sought a more generic way to add agency and some “game fun” to the discussion of almost  any novel.  The result was Tome Raider</a:t>
            </a:r>
            <a:endParaRPr b="1" sz="1400"/>
          </a:p>
          <a:p>
            <a:pPr indent="0" lvl="0" marL="0" rtl="0" algn="l">
              <a:spcBef>
                <a:spcPts val="1600"/>
              </a:spcBef>
              <a:spcAft>
                <a:spcPts val="1600"/>
              </a:spcAft>
              <a:buNone/>
            </a:pPr>
            <a:r>
              <a:rPr b="1" lang="en" sz="1400"/>
              <a:t>Tome Raider  is strictly a game mechanic.  The teacher/user will have to create “Character” and “Crossroad Event” cards based on the narrative of the specific book being discussed.  Once created these can be reused for multiple sections, and for reuse the following year.</a:t>
            </a:r>
            <a:r>
              <a:rPr b="1" lang="en" sz="1400"/>
              <a:t> </a:t>
            </a:r>
            <a:endParaRPr b="1" sz="1400"/>
          </a:p>
        </p:txBody>
      </p:sp>
      <p:sp>
        <p:nvSpPr>
          <p:cNvPr id="207" name="Google Shape;207;p38"/>
          <p:cNvSpPr txBox="1"/>
          <p:nvPr/>
        </p:nvSpPr>
        <p:spPr>
          <a:xfrm>
            <a:off x="82200" y="4238875"/>
            <a:ext cx="3861000" cy="7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Gamification mechanic</a:t>
            </a:r>
            <a:endParaRPr sz="2400">
              <a:solidFill>
                <a:schemeClr val="dk1"/>
              </a:solidFill>
            </a:endParaRPr>
          </a:p>
          <a:p>
            <a:pPr indent="0" lvl="0" marL="0" rtl="0" algn="ctr">
              <a:spcBef>
                <a:spcPts val="0"/>
              </a:spcBef>
              <a:spcAft>
                <a:spcPts val="0"/>
              </a:spcAft>
              <a:buNone/>
            </a:pPr>
            <a:r>
              <a:rPr lang="en">
                <a:solidFill>
                  <a:schemeClr val="dk1"/>
                </a:solidFill>
              </a:rPr>
              <a:t>Book Discussion with Critical Thinking</a:t>
            </a:r>
            <a:endParaRPr>
              <a:solidFill>
                <a:schemeClr val="dk1"/>
              </a:solidFill>
            </a:endParaRPr>
          </a:p>
        </p:txBody>
      </p:sp>
      <p:pic>
        <p:nvPicPr>
          <p:cNvPr id="208" name="Google Shape;208;p38"/>
          <p:cNvPicPr preferRelativeResize="0"/>
          <p:nvPr/>
        </p:nvPicPr>
        <p:blipFill rotWithShape="1">
          <a:blip r:embed="rId3">
            <a:alphaModFix/>
          </a:blip>
          <a:srcRect b="26165" l="0" r="0" t="20921"/>
          <a:stretch/>
        </p:blipFill>
        <p:spPr>
          <a:xfrm>
            <a:off x="489975" y="1631125"/>
            <a:ext cx="3224949" cy="2413776"/>
          </a:xfrm>
          <a:prstGeom prst="rect">
            <a:avLst/>
          </a:prstGeom>
          <a:noFill/>
          <a:ln cap="flat" cmpd="sng" w="76200">
            <a:solidFill>
              <a:srgbClr val="999999"/>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212" name="Shape 212"/>
        <p:cNvGrpSpPr/>
        <p:nvPr/>
      </p:nvGrpSpPr>
      <p:grpSpPr>
        <a:xfrm>
          <a:off x="0" y="0"/>
          <a:ext cx="0" cy="0"/>
          <a:chOff x="0" y="0"/>
          <a:chExt cx="0" cy="0"/>
        </a:xfrm>
      </p:grpSpPr>
      <p:sp>
        <p:nvSpPr>
          <p:cNvPr id="213" name="Google Shape;213;p39"/>
          <p:cNvSpPr txBox="1"/>
          <p:nvPr>
            <p:ph type="title"/>
          </p:nvPr>
        </p:nvSpPr>
        <p:spPr>
          <a:xfrm>
            <a:off x="2106775" y="122100"/>
            <a:ext cx="7037100" cy="1067400"/>
          </a:xfrm>
          <a:prstGeom prst="rect">
            <a:avLst/>
          </a:prstGeom>
          <a:solidFill>
            <a:srgbClr val="FFFFFF"/>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t>Gamification Schoolhouse Support Videos</a:t>
            </a:r>
            <a:endParaRPr/>
          </a:p>
        </p:txBody>
      </p:sp>
      <p:sp>
        <p:nvSpPr>
          <p:cNvPr id="214" name="Google Shape;214;p39"/>
          <p:cNvSpPr txBox="1"/>
          <p:nvPr/>
        </p:nvSpPr>
        <p:spPr>
          <a:xfrm>
            <a:off x="174575" y="2436475"/>
            <a:ext cx="8796300" cy="2565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rgbClr val="333333"/>
              </a:solidFill>
              <a:latin typeface="Times New Roman"/>
              <a:ea typeface="Times New Roman"/>
              <a:cs typeface="Times New Roman"/>
              <a:sym typeface="Times New Roman"/>
            </a:endParaRPr>
          </a:p>
          <a:p>
            <a:pPr indent="0" lvl="0" marL="0" rtl="0" algn="l">
              <a:spcBef>
                <a:spcPts val="0"/>
              </a:spcBef>
              <a:spcAft>
                <a:spcPts val="0"/>
              </a:spcAft>
              <a:buNone/>
            </a:pPr>
            <a:r>
              <a:rPr lang="en" sz="2000">
                <a:solidFill>
                  <a:srgbClr val="333333"/>
                </a:solidFill>
                <a:latin typeface="Times New Roman"/>
                <a:ea typeface="Times New Roman"/>
                <a:cs typeface="Times New Roman"/>
                <a:sym typeface="Times New Roman"/>
              </a:rPr>
              <a:t>  These videos will;</a:t>
            </a:r>
            <a:endParaRPr sz="2000">
              <a:solidFill>
                <a:srgbClr val="333333"/>
              </a:solidFill>
              <a:latin typeface="Times New Roman"/>
              <a:ea typeface="Times New Roman"/>
              <a:cs typeface="Times New Roman"/>
              <a:sym typeface="Times New Roman"/>
            </a:endParaRPr>
          </a:p>
          <a:p>
            <a:pPr indent="-355600" lvl="0" marL="457200" rtl="0" algn="l">
              <a:spcBef>
                <a:spcPts val="0"/>
              </a:spcBef>
              <a:spcAft>
                <a:spcPts val="0"/>
              </a:spcAft>
              <a:buClr>
                <a:srgbClr val="333333"/>
              </a:buClr>
              <a:buSzPts val="2000"/>
              <a:buFont typeface="Times New Roman"/>
              <a:buChar char="❏"/>
            </a:pPr>
            <a:r>
              <a:rPr lang="en" sz="2000">
                <a:solidFill>
                  <a:srgbClr val="333333"/>
                </a:solidFill>
                <a:latin typeface="Times New Roman"/>
                <a:ea typeface="Times New Roman"/>
                <a:cs typeface="Times New Roman"/>
                <a:sym typeface="Times New Roman"/>
              </a:rPr>
              <a:t>Provide basic support for describing what gamification is and how it works </a:t>
            </a:r>
            <a:r>
              <a:rPr i="1" lang="en" sz="2000">
                <a:solidFill>
                  <a:srgbClr val="333333"/>
                </a:solidFill>
                <a:latin typeface="Times New Roman"/>
                <a:ea typeface="Times New Roman"/>
                <a:cs typeface="Times New Roman"/>
                <a:sym typeface="Times New Roman"/>
              </a:rPr>
              <a:t>in education</a:t>
            </a:r>
            <a:endParaRPr i="1" sz="2000">
              <a:solidFill>
                <a:srgbClr val="333333"/>
              </a:solidFill>
              <a:latin typeface="Times New Roman"/>
              <a:ea typeface="Times New Roman"/>
              <a:cs typeface="Times New Roman"/>
              <a:sym typeface="Times New Roman"/>
            </a:endParaRPr>
          </a:p>
          <a:p>
            <a:pPr indent="-355600" lvl="0" marL="457200" rtl="0" algn="l">
              <a:spcBef>
                <a:spcPts val="0"/>
              </a:spcBef>
              <a:spcAft>
                <a:spcPts val="0"/>
              </a:spcAft>
              <a:buClr>
                <a:srgbClr val="333333"/>
              </a:buClr>
              <a:buSzPts val="2000"/>
              <a:buFont typeface="Times New Roman"/>
              <a:buChar char="❏"/>
            </a:pPr>
            <a:r>
              <a:rPr lang="en" sz="2000">
                <a:solidFill>
                  <a:srgbClr val="333333"/>
                </a:solidFill>
                <a:latin typeface="Times New Roman"/>
                <a:ea typeface="Times New Roman"/>
                <a:cs typeface="Times New Roman"/>
                <a:sym typeface="Times New Roman"/>
              </a:rPr>
              <a:t>Provide real examples of how gamification has addressed classroom challenges</a:t>
            </a:r>
            <a:endParaRPr sz="2000">
              <a:solidFill>
                <a:srgbClr val="333333"/>
              </a:solidFill>
              <a:latin typeface="Times New Roman"/>
              <a:ea typeface="Times New Roman"/>
              <a:cs typeface="Times New Roman"/>
              <a:sym typeface="Times New Roman"/>
            </a:endParaRPr>
          </a:p>
          <a:p>
            <a:pPr indent="-355600" lvl="0" marL="457200" rtl="0" algn="l">
              <a:spcBef>
                <a:spcPts val="0"/>
              </a:spcBef>
              <a:spcAft>
                <a:spcPts val="0"/>
              </a:spcAft>
              <a:buClr>
                <a:srgbClr val="333333"/>
              </a:buClr>
              <a:buSzPts val="2000"/>
              <a:buFont typeface="Times New Roman"/>
              <a:buChar char="❏"/>
            </a:pPr>
            <a:r>
              <a:rPr lang="en" sz="2000">
                <a:solidFill>
                  <a:srgbClr val="333333"/>
                </a:solidFill>
                <a:latin typeface="Times New Roman"/>
                <a:ea typeface="Times New Roman"/>
                <a:cs typeface="Times New Roman"/>
                <a:sym typeface="Times New Roman"/>
              </a:rPr>
              <a:t>Provide support for the gamification products we offer</a:t>
            </a:r>
            <a:endParaRPr sz="2000">
              <a:solidFill>
                <a:srgbClr val="333333"/>
              </a:solidFill>
              <a:latin typeface="Times New Roman"/>
              <a:ea typeface="Times New Roman"/>
              <a:cs typeface="Times New Roman"/>
              <a:sym typeface="Times New Roman"/>
            </a:endParaRPr>
          </a:p>
          <a:p>
            <a:pPr indent="-355600" lvl="0" marL="457200" rtl="0" algn="l">
              <a:spcBef>
                <a:spcPts val="0"/>
              </a:spcBef>
              <a:spcAft>
                <a:spcPts val="0"/>
              </a:spcAft>
              <a:buClr>
                <a:srgbClr val="333333"/>
              </a:buClr>
              <a:buSzPts val="2000"/>
              <a:buFont typeface="Times New Roman"/>
              <a:buChar char="❏"/>
            </a:pPr>
            <a:r>
              <a:rPr lang="en" sz="2000">
                <a:solidFill>
                  <a:srgbClr val="333333"/>
                </a:solidFill>
                <a:latin typeface="Times New Roman"/>
                <a:ea typeface="Times New Roman"/>
                <a:cs typeface="Times New Roman"/>
                <a:sym typeface="Times New Roman"/>
              </a:rPr>
              <a:t>Share games and gameplay that can be used by teachers (dailey mental play “break”)</a:t>
            </a:r>
            <a:endParaRPr sz="2000">
              <a:solidFill>
                <a:srgbClr val="333333"/>
              </a:solidFill>
              <a:latin typeface="Times New Roman"/>
              <a:ea typeface="Times New Roman"/>
              <a:cs typeface="Times New Roman"/>
              <a:sym typeface="Times New Roman"/>
            </a:endParaRPr>
          </a:p>
        </p:txBody>
      </p:sp>
      <p:pic>
        <p:nvPicPr>
          <p:cNvPr id="215" name="Google Shape;215;p39"/>
          <p:cNvPicPr preferRelativeResize="0"/>
          <p:nvPr/>
        </p:nvPicPr>
        <p:blipFill rotWithShape="1">
          <a:blip r:embed="rId3">
            <a:alphaModFix/>
          </a:blip>
          <a:srcRect b="7063" l="14046" r="6145" t="0"/>
          <a:stretch/>
        </p:blipFill>
        <p:spPr>
          <a:xfrm>
            <a:off x="0" y="-125"/>
            <a:ext cx="2106775" cy="1839974"/>
          </a:xfrm>
          <a:prstGeom prst="rect">
            <a:avLst/>
          </a:prstGeom>
          <a:noFill/>
          <a:ln>
            <a:noFill/>
          </a:ln>
        </p:spPr>
      </p:pic>
      <p:pic>
        <p:nvPicPr>
          <p:cNvPr id="216" name="Google Shape;216;p39"/>
          <p:cNvPicPr preferRelativeResize="0"/>
          <p:nvPr/>
        </p:nvPicPr>
        <p:blipFill>
          <a:blip r:embed="rId4">
            <a:alphaModFix/>
          </a:blip>
          <a:stretch>
            <a:fillRect/>
          </a:stretch>
        </p:blipFill>
        <p:spPr>
          <a:xfrm>
            <a:off x="5046437" y="1279287"/>
            <a:ext cx="1535425" cy="1067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220" name="Shape 220"/>
        <p:cNvGrpSpPr/>
        <p:nvPr/>
      </p:nvGrpSpPr>
      <p:grpSpPr>
        <a:xfrm>
          <a:off x="0" y="0"/>
          <a:ext cx="0" cy="0"/>
          <a:chOff x="0" y="0"/>
          <a:chExt cx="0" cy="0"/>
        </a:xfrm>
      </p:grpSpPr>
      <p:sp>
        <p:nvSpPr>
          <p:cNvPr id="221" name="Google Shape;221;p40"/>
          <p:cNvSpPr txBox="1"/>
          <p:nvPr>
            <p:ph type="title"/>
          </p:nvPr>
        </p:nvSpPr>
        <p:spPr>
          <a:xfrm>
            <a:off x="265775" y="529650"/>
            <a:ext cx="4306200" cy="4203600"/>
          </a:xfrm>
          <a:prstGeom prst="rect">
            <a:avLst/>
          </a:prstGeom>
          <a:solidFill>
            <a:srgbClr val="CFE2F3"/>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a:t>Breakout Room Design</a:t>
            </a:r>
            <a:endParaRPr b="1"/>
          </a:p>
          <a:p>
            <a:pPr indent="0" lvl="0" marL="0" rtl="0" algn="l">
              <a:spcBef>
                <a:spcPts val="0"/>
              </a:spcBef>
              <a:spcAft>
                <a:spcPts val="0"/>
              </a:spcAft>
              <a:buNone/>
            </a:pPr>
            <a:r>
              <a:rPr lang="en" sz="1400"/>
              <a:t> </a:t>
            </a:r>
            <a:endParaRPr sz="1400"/>
          </a:p>
          <a:p>
            <a:pPr indent="0" lvl="0" marL="0" rtl="0" algn="l">
              <a:spcBef>
                <a:spcPts val="0"/>
              </a:spcBef>
              <a:spcAft>
                <a:spcPts val="0"/>
              </a:spcAft>
              <a:buNone/>
            </a:pPr>
            <a:r>
              <a:rPr lang="en" sz="1400"/>
              <a:t>Some game like experiences can only be designed if </a:t>
            </a:r>
            <a:r>
              <a:rPr lang="en" sz="1400"/>
              <a:t>certain</a:t>
            </a:r>
            <a:r>
              <a:rPr lang="en" sz="1400"/>
              <a:t> information is known.  A </a:t>
            </a:r>
            <a:r>
              <a:rPr b="1" lang="en" sz="1400" u="sng"/>
              <a:t>Breakout Room</a:t>
            </a:r>
            <a:r>
              <a:rPr lang="en" sz="1400"/>
              <a:t> is one example.  Even generic kits do not always help because designing for 12 student/players is very different than for 24.  Without knowing things like duration, number and age of students/players, and lock specifics to name but a few I have not figured out how to provide a generic mechanic here.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However, we have had multiple experiences (ask us about them) designing escape rooms for both students and groups of teachers. Please contact us for details on how we might collaborate with you on the design of your own Breakout Room with </a:t>
            </a:r>
            <a:r>
              <a:rPr i="1" lang="en" sz="1400"/>
              <a:t>a theme you select. </a:t>
            </a:r>
            <a:endParaRPr i="1" sz="1400"/>
          </a:p>
        </p:txBody>
      </p:sp>
      <p:sp>
        <p:nvSpPr>
          <p:cNvPr id="222" name="Google Shape;222;p40"/>
          <p:cNvSpPr/>
          <p:nvPr/>
        </p:nvSpPr>
        <p:spPr>
          <a:xfrm>
            <a:off x="4700325" y="529650"/>
            <a:ext cx="4100100" cy="4103400"/>
          </a:xfrm>
          <a:prstGeom prst="ellipse">
            <a:avLst/>
          </a:prstGeom>
          <a:solidFill>
            <a:srgbClr val="FFFF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 name="Google Shape;223;p40"/>
          <p:cNvPicPr preferRelativeResize="0"/>
          <p:nvPr/>
        </p:nvPicPr>
        <p:blipFill rotWithShape="1">
          <a:blip r:embed="rId3">
            <a:alphaModFix/>
          </a:blip>
          <a:srcRect b="24265" l="11393" r="11416" t="18932"/>
          <a:stretch/>
        </p:blipFill>
        <p:spPr>
          <a:xfrm>
            <a:off x="5420527" y="1188150"/>
            <a:ext cx="2659699" cy="276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227" name="Shape 227"/>
        <p:cNvGrpSpPr/>
        <p:nvPr/>
      </p:nvGrpSpPr>
      <p:grpSpPr>
        <a:xfrm>
          <a:off x="0" y="0"/>
          <a:ext cx="0" cy="0"/>
          <a:chOff x="0" y="0"/>
          <a:chExt cx="0" cy="0"/>
        </a:xfrm>
      </p:grpSpPr>
      <p:sp>
        <p:nvSpPr>
          <p:cNvPr id="228" name="Google Shape;228;p41"/>
          <p:cNvSpPr txBox="1"/>
          <p:nvPr>
            <p:ph type="title"/>
          </p:nvPr>
        </p:nvSpPr>
        <p:spPr>
          <a:xfrm>
            <a:off x="0" y="224300"/>
            <a:ext cx="9144000" cy="1067400"/>
          </a:xfrm>
          <a:prstGeom prst="rect">
            <a:avLst/>
          </a:prstGeom>
          <a:solidFill>
            <a:srgbClr val="FFFFFF"/>
          </a:solidFill>
        </p:spPr>
        <p:txBody>
          <a:bodyPr anchorCtr="0" anchor="t" bIns="91425" lIns="91425" spcFirstLastPara="1" rIns="91425" wrap="square" tIns="91425">
            <a:noAutofit/>
          </a:bodyPr>
          <a:lstStyle/>
          <a:p>
            <a:pPr indent="0" lvl="0" marL="0" rtl="0" algn="ctr">
              <a:spcBef>
                <a:spcPts val="0"/>
              </a:spcBef>
              <a:spcAft>
                <a:spcPts val="0"/>
              </a:spcAft>
              <a:buNone/>
            </a:pPr>
            <a:r>
              <a:rPr lang="en"/>
              <a:t>Gamification could solve or mitigate a great deal of institutional stress if applied well to education.</a:t>
            </a:r>
            <a:endParaRPr/>
          </a:p>
        </p:txBody>
      </p:sp>
      <p:sp>
        <p:nvSpPr>
          <p:cNvPr id="229" name="Google Shape;229;p41"/>
          <p:cNvSpPr txBox="1"/>
          <p:nvPr/>
        </p:nvSpPr>
        <p:spPr>
          <a:xfrm>
            <a:off x="88225" y="1463250"/>
            <a:ext cx="8860200" cy="3540600"/>
          </a:xfrm>
          <a:prstGeom prst="rect">
            <a:avLst/>
          </a:prstGeom>
          <a:solidFill>
            <a:srgbClr val="CFE2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33333"/>
                </a:solidFill>
              </a:rPr>
              <a:t>Quotes from Jane McGonigal.  Author, Speaker, and foremost authority on “Gamification”. </a:t>
            </a:r>
            <a:endParaRPr b="1">
              <a:solidFill>
                <a:srgbClr val="333333"/>
              </a:solidFill>
            </a:endParaRPr>
          </a:p>
          <a:p>
            <a:pPr indent="0" lvl="0" marL="0" rtl="0" algn="l">
              <a:spcBef>
                <a:spcPts val="0"/>
              </a:spcBef>
              <a:spcAft>
                <a:spcPts val="0"/>
              </a:spcAft>
              <a:buNone/>
            </a:pPr>
            <a:r>
              <a:t/>
            </a:r>
            <a:endParaRPr sz="1600">
              <a:solidFill>
                <a:srgbClr val="333333"/>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333333"/>
                </a:solidFill>
                <a:latin typeface="Times New Roman"/>
                <a:ea typeface="Times New Roman"/>
                <a:cs typeface="Times New Roman"/>
                <a:sym typeface="Times New Roman"/>
              </a:rPr>
              <a:t>There is no problem that doesn't have some underlying need for more optimism, stamina, resilience and collaboration. And games are, I believe, the best platform we have for providing that.</a:t>
            </a:r>
            <a:endParaRPr sz="1600">
              <a:solidFill>
                <a:srgbClr val="333333"/>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rgbClr val="333333"/>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333333"/>
                </a:solidFill>
                <a:latin typeface="Times New Roman"/>
                <a:ea typeface="Times New Roman"/>
                <a:cs typeface="Times New Roman"/>
                <a:sym typeface="Times New Roman"/>
              </a:rPr>
              <a:t>When we play games, our brains respond differently to stress and obstacles. We're better able to control our attention and ignore distractions.  </a:t>
            </a:r>
            <a:endParaRPr sz="1600">
              <a:solidFill>
                <a:srgbClr val="333333"/>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rgbClr val="333333"/>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rgbClr val="333333"/>
                </a:solidFill>
                <a:latin typeface="Times New Roman"/>
                <a:ea typeface="Times New Roman"/>
                <a:cs typeface="Times New Roman"/>
                <a:sym typeface="Times New Roman"/>
              </a:rPr>
              <a:t>I want gaming to be something that everybody does, because they understand that games can be a real solution to problems and a real source of happiness. I want games to be something everybody learns how to design and develop, because they understand that games are a real platform for change and getting things done. And I want families, schools, companies, industries, cities, countries, and the whole world to come together to play them, because we’re finally making games that tackle real dilemmas and improve real lives.</a:t>
            </a:r>
            <a:endParaRPr sz="1600">
              <a:solidFill>
                <a:srgbClr val="333333"/>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rgbClr val="333333"/>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107" name="Shape 107"/>
        <p:cNvGrpSpPr/>
        <p:nvPr/>
      </p:nvGrpSpPr>
      <p:grpSpPr>
        <a:xfrm>
          <a:off x="0" y="0"/>
          <a:ext cx="0" cy="0"/>
          <a:chOff x="0" y="0"/>
          <a:chExt cx="0" cy="0"/>
        </a:xfrm>
      </p:grpSpPr>
      <p:sp>
        <p:nvSpPr>
          <p:cNvPr id="108" name="Google Shape;108;p26"/>
          <p:cNvSpPr txBox="1"/>
          <p:nvPr>
            <p:ph type="title"/>
          </p:nvPr>
        </p:nvSpPr>
        <p:spPr>
          <a:xfrm>
            <a:off x="0" y="224300"/>
            <a:ext cx="9144000" cy="1067400"/>
          </a:xfrm>
          <a:prstGeom prst="rect">
            <a:avLst/>
          </a:prstGeom>
          <a:solidFill>
            <a:srgbClr val="FFFFFF"/>
          </a:solidFill>
        </p:spPr>
        <p:txBody>
          <a:bodyPr anchorCtr="0" anchor="t" bIns="91425" lIns="91425" spcFirstLastPara="1" rIns="91425" wrap="square" tIns="91425">
            <a:noAutofit/>
          </a:bodyPr>
          <a:lstStyle/>
          <a:p>
            <a:pPr indent="0" lvl="0" marL="0" rtl="0" algn="ctr">
              <a:spcBef>
                <a:spcPts val="0"/>
              </a:spcBef>
              <a:spcAft>
                <a:spcPts val="0"/>
              </a:spcAft>
              <a:buNone/>
            </a:pPr>
            <a:r>
              <a:rPr lang="en"/>
              <a:t>Gamification is a “safe” approach for Educators and Students to manage change in the classroom.</a:t>
            </a:r>
            <a:endParaRPr/>
          </a:p>
        </p:txBody>
      </p:sp>
      <p:sp>
        <p:nvSpPr>
          <p:cNvPr id="109" name="Google Shape;109;p26"/>
          <p:cNvSpPr txBox="1"/>
          <p:nvPr/>
        </p:nvSpPr>
        <p:spPr>
          <a:xfrm>
            <a:off x="66450" y="1348675"/>
            <a:ext cx="9011100" cy="37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rgbClr val="333333"/>
                </a:solidFill>
              </a:rPr>
              <a:t>Gamification</a:t>
            </a:r>
            <a:r>
              <a:rPr b="1" lang="en" sz="1800">
                <a:solidFill>
                  <a:srgbClr val="333333"/>
                </a:solidFill>
              </a:rPr>
              <a:t> is the application of game mechanics (including narrative and world building) onto real world problems where engagement is both important and sometimes lacking.</a:t>
            </a:r>
            <a:endParaRPr b="1" sz="1800">
              <a:solidFill>
                <a:srgbClr val="333333"/>
              </a:solidFill>
            </a:endParaRPr>
          </a:p>
          <a:p>
            <a:pPr indent="0" lvl="0" marL="0" rtl="0" algn="l">
              <a:spcBef>
                <a:spcPts val="0"/>
              </a:spcBef>
              <a:spcAft>
                <a:spcPts val="0"/>
              </a:spcAft>
              <a:buNone/>
            </a:pPr>
            <a:r>
              <a:t/>
            </a:r>
            <a:endParaRPr b="1" sz="1200">
              <a:solidFill>
                <a:srgbClr val="333333"/>
              </a:solidFill>
            </a:endParaRPr>
          </a:p>
          <a:p>
            <a:pPr indent="0" lvl="0" marL="0" rtl="0" algn="l">
              <a:spcBef>
                <a:spcPts val="0"/>
              </a:spcBef>
              <a:spcAft>
                <a:spcPts val="0"/>
              </a:spcAft>
              <a:buNone/>
            </a:pPr>
            <a:r>
              <a:rPr b="1" lang="en" sz="1800">
                <a:solidFill>
                  <a:srgbClr val="333333"/>
                </a:solidFill>
              </a:rPr>
              <a:t>The truth is, many of the same elements involved in good curriculum design; goals, feedback, and “</a:t>
            </a:r>
            <a:r>
              <a:rPr b="1" lang="en" sz="1800">
                <a:solidFill>
                  <a:srgbClr val="333333"/>
                </a:solidFill>
              </a:rPr>
              <a:t>success</a:t>
            </a:r>
            <a:r>
              <a:rPr b="1" lang="en" sz="1800">
                <a:solidFill>
                  <a:srgbClr val="333333"/>
                </a:solidFill>
              </a:rPr>
              <a:t>” conditions, are also found in good game design.  Most teachers are great game designers, </a:t>
            </a:r>
            <a:r>
              <a:rPr b="1" i="1" lang="en" sz="1800">
                <a:solidFill>
                  <a:srgbClr val="333333"/>
                </a:solidFill>
              </a:rPr>
              <a:t>they just don’t know it </a:t>
            </a:r>
            <a:r>
              <a:rPr b="1" i="1" lang="en" sz="1800" u="sng">
                <a:solidFill>
                  <a:srgbClr val="333333"/>
                </a:solidFill>
              </a:rPr>
              <a:t>yet</a:t>
            </a:r>
            <a:endParaRPr b="1" baseline="30000" i="1" sz="1800" u="sng">
              <a:solidFill>
                <a:srgbClr val="333333"/>
              </a:solidFill>
            </a:endParaRPr>
          </a:p>
          <a:p>
            <a:pPr indent="0" lvl="0" marL="0" rtl="0" algn="l">
              <a:spcBef>
                <a:spcPts val="0"/>
              </a:spcBef>
              <a:spcAft>
                <a:spcPts val="0"/>
              </a:spcAft>
              <a:buNone/>
            </a:pPr>
            <a:r>
              <a:t/>
            </a:r>
            <a:endParaRPr b="1" sz="1200">
              <a:solidFill>
                <a:srgbClr val="333333"/>
              </a:solidFill>
            </a:endParaRPr>
          </a:p>
          <a:p>
            <a:pPr indent="0" lvl="0" marL="0" rtl="0" algn="l">
              <a:spcBef>
                <a:spcPts val="0"/>
              </a:spcBef>
              <a:spcAft>
                <a:spcPts val="0"/>
              </a:spcAft>
              <a:buNone/>
            </a:pPr>
            <a:r>
              <a:rPr b="1" lang="en" sz="1800">
                <a:solidFill>
                  <a:srgbClr val="333333"/>
                </a:solidFill>
              </a:rPr>
              <a:t>I have used gamified units and structures in my classroom that allowed me to find innovative solutions to engagement issues with; Formative </a:t>
            </a:r>
            <a:r>
              <a:rPr b="1" lang="en" sz="1800">
                <a:solidFill>
                  <a:srgbClr val="333333"/>
                </a:solidFill>
              </a:rPr>
              <a:t>Assessment</a:t>
            </a:r>
            <a:r>
              <a:rPr b="1" lang="en" sz="1800">
                <a:solidFill>
                  <a:srgbClr val="333333"/>
                </a:solidFill>
              </a:rPr>
              <a:t>, Differentiation (high and low), Late Work, Standards Based Learning, Students Supporting Students, Writing Across the Curriculum, and many more.  Using games as a platform for Integrated Units is something I have a documented success in facilitating.</a:t>
            </a:r>
            <a:endParaRPr b="1" sz="1800">
              <a:solidFill>
                <a:srgbClr val="33333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113" name="Shape 113"/>
        <p:cNvGrpSpPr/>
        <p:nvPr/>
      </p:nvGrpSpPr>
      <p:grpSpPr>
        <a:xfrm>
          <a:off x="0" y="0"/>
          <a:ext cx="0" cy="0"/>
          <a:chOff x="0" y="0"/>
          <a:chExt cx="0" cy="0"/>
        </a:xfrm>
      </p:grpSpPr>
      <p:sp>
        <p:nvSpPr>
          <p:cNvPr id="114" name="Google Shape;114;p27"/>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
              <a:t>What GH can do for your PD.  </a:t>
            </a:r>
            <a:endParaRPr b="1" sz="1800">
              <a:solidFill>
                <a:srgbClr val="3C78D8"/>
              </a:solidFill>
            </a:endParaRPr>
          </a:p>
        </p:txBody>
      </p:sp>
      <p:sp>
        <p:nvSpPr>
          <p:cNvPr id="115" name="Google Shape;115;p27"/>
          <p:cNvSpPr txBox="1"/>
          <p:nvPr>
            <p:ph idx="1" type="body"/>
          </p:nvPr>
        </p:nvSpPr>
        <p:spPr>
          <a:xfrm>
            <a:off x="4558075" y="1152475"/>
            <a:ext cx="4428300" cy="386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t>The basic cost of PD training is;</a:t>
            </a:r>
            <a:endParaRPr b="1" sz="1400"/>
          </a:p>
          <a:p>
            <a:pPr indent="457200" lvl="0" marL="0" rtl="0" algn="l">
              <a:lnSpc>
                <a:spcPct val="100000"/>
              </a:lnSpc>
              <a:spcBef>
                <a:spcPts val="0"/>
              </a:spcBef>
              <a:spcAft>
                <a:spcPts val="0"/>
              </a:spcAft>
              <a:buNone/>
            </a:pPr>
            <a:r>
              <a:rPr b="1" lang="en" sz="1400"/>
              <a:t>1000 USD per day. + Housing and Travel</a:t>
            </a:r>
            <a:endParaRPr b="1" sz="1400"/>
          </a:p>
          <a:p>
            <a:pPr indent="457200" lvl="0" marL="0" rtl="0" algn="l">
              <a:lnSpc>
                <a:spcPct val="100000"/>
              </a:lnSpc>
              <a:spcBef>
                <a:spcPts val="0"/>
              </a:spcBef>
              <a:spcAft>
                <a:spcPts val="0"/>
              </a:spcAft>
              <a:buNone/>
            </a:pPr>
            <a:r>
              <a:t/>
            </a:r>
            <a:endParaRPr b="1" sz="1400"/>
          </a:p>
          <a:p>
            <a:pPr indent="0" lvl="0" marL="0" rtl="0" algn="l">
              <a:spcBef>
                <a:spcPts val="0"/>
              </a:spcBef>
              <a:spcAft>
                <a:spcPts val="0"/>
              </a:spcAft>
              <a:buNone/>
            </a:pPr>
            <a:r>
              <a:rPr b="1" lang="en" sz="1400"/>
              <a:t>At 3 and more days of PD, hosted “</a:t>
            </a:r>
            <a:r>
              <a:rPr b="1" lang="en" sz="1400" u="sng"/>
              <a:t>Game Nights</a:t>
            </a:r>
            <a:r>
              <a:rPr b="1" lang="en" sz="1400"/>
              <a:t>” are included.  Game nights will feature and  </a:t>
            </a:r>
            <a:r>
              <a:rPr b="1" lang="en" sz="1400"/>
              <a:t>highlight</a:t>
            </a:r>
            <a:r>
              <a:rPr b="1" lang="en" sz="1400"/>
              <a:t> </a:t>
            </a:r>
            <a:r>
              <a:rPr b="1" lang="en" sz="1400"/>
              <a:t>commercially</a:t>
            </a:r>
            <a:r>
              <a:rPr b="1" lang="en" sz="1400"/>
              <a:t> available board games that are suitable for use in either the classroom or advisory/homeroom setting.  </a:t>
            </a:r>
            <a:endParaRPr b="1" sz="1400"/>
          </a:p>
          <a:p>
            <a:pPr indent="0" lvl="0" marL="0" rtl="0" algn="l">
              <a:spcBef>
                <a:spcPts val="1600"/>
              </a:spcBef>
              <a:spcAft>
                <a:spcPts val="1600"/>
              </a:spcAft>
              <a:buNone/>
            </a:pPr>
            <a:r>
              <a:rPr b="1" lang="en" sz="1400"/>
              <a:t>Free copies of the games highlighted will be handed out to the winners of game night.  Other, non classroom (but very fun) board games will be brought.  Creating or expanding a staff </a:t>
            </a:r>
            <a:r>
              <a:rPr b="1" lang="en" sz="1400">
                <a:solidFill>
                  <a:schemeClr val="hlink"/>
                </a:solidFill>
                <a:uFill>
                  <a:noFill/>
                </a:uFill>
                <a:hlinkClick r:id="rId3"/>
              </a:rPr>
              <a:t>“</a:t>
            </a:r>
            <a:r>
              <a:rPr b="1" lang="en" sz="1400" u="sng">
                <a:solidFill>
                  <a:schemeClr val="hlink"/>
                </a:solidFill>
                <a:hlinkClick r:id="rId4"/>
              </a:rPr>
              <a:t>Game Night</a:t>
            </a:r>
            <a:r>
              <a:rPr b="1" lang="en" sz="1400">
                <a:solidFill>
                  <a:schemeClr val="hlink"/>
                </a:solidFill>
                <a:uFill>
                  <a:noFill/>
                </a:uFill>
                <a:hlinkClick r:id="rId5"/>
              </a:rPr>
              <a:t>”</a:t>
            </a:r>
            <a:r>
              <a:rPr b="1" lang="en" sz="1400"/>
              <a:t> is a great way to expand the wellness of your staff, as well as </a:t>
            </a:r>
            <a:r>
              <a:rPr b="1" lang="en" sz="1400"/>
              <a:t>deepen</a:t>
            </a:r>
            <a:r>
              <a:rPr b="1" lang="en" sz="1400"/>
              <a:t> their understanding of different game mechanics. Great for new staff. </a:t>
            </a:r>
            <a:endParaRPr b="1" sz="1400"/>
          </a:p>
        </p:txBody>
      </p:sp>
      <p:sp>
        <p:nvSpPr>
          <p:cNvPr id="116" name="Google Shape;116;p27"/>
          <p:cNvSpPr txBox="1"/>
          <p:nvPr>
            <p:ph idx="1" type="body"/>
          </p:nvPr>
        </p:nvSpPr>
        <p:spPr>
          <a:xfrm>
            <a:off x="59725" y="1152475"/>
            <a:ext cx="44283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If you would like to introduce and develop a </a:t>
            </a:r>
            <a:r>
              <a:rPr b="1" lang="en" sz="1400" u="sng"/>
              <a:t>Gamification</a:t>
            </a:r>
            <a:r>
              <a:rPr b="1" lang="en" sz="1400"/>
              <a:t> and/or </a:t>
            </a:r>
            <a:r>
              <a:rPr b="1" lang="en" sz="1400" u="sng"/>
              <a:t>Design Thinking</a:t>
            </a:r>
            <a:r>
              <a:rPr b="1" lang="en" sz="1400"/>
              <a:t> skill set in your staff, Gamification Schoolhouse can help.  </a:t>
            </a:r>
            <a:endParaRPr b="1" sz="1400"/>
          </a:p>
          <a:p>
            <a:pPr indent="0" lvl="0" marL="0" rtl="0" algn="l">
              <a:spcBef>
                <a:spcPts val="1600"/>
              </a:spcBef>
              <a:spcAft>
                <a:spcPts val="0"/>
              </a:spcAft>
              <a:buNone/>
            </a:pPr>
            <a:r>
              <a:rPr b="1" lang="en" sz="1400"/>
              <a:t>The training can extend from a basic introduction to gamification, to the collaborative designing of unique school games that solve specific school needs.</a:t>
            </a:r>
            <a:endParaRPr b="1" sz="1400"/>
          </a:p>
          <a:p>
            <a:pPr indent="0" lvl="0" marL="0" rtl="0" algn="l">
              <a:spcBef>
                <a:spcPts val="1600"/>
              </a:spcBef>
              <a:spcAft>
                <a:spcPts val="0"/>
              </a:spcAft>
              <a:buNone/>
            </a:pPr>
            <a:r>
              <a:rPr b="1" lang="en" sz="1400"/>
              <a:t>The specifics of the training would depend on your needs.  Depending on the size and scope of the training, the training itself can be gamified.</a:t>
            </a:r>
            <a:endParaRPr b="1" sz="1400"/>
          </a:p>
          <a:p>
            <a:pPr indent="0" lvl="0" marL="0" rtl="0" algn="l">
              <a:spcBef>
                <a:spcPts val="1600"/>
              </a:spcBef>
              <a:spcAft>
                <a:spcPts val="1600"/>
              </a:spcAft>
              <a:buClr>
                <a:schemeClr val="dk1"/>
              </a:buClr>
              <a:buSzPts val="1100"/>
              <a:buFont typeface="Arial"/>
              <a:buNone/>
            </a:pPr>
            <a:r>
              <a:rPr b="1" lang="en" sz="1400"/>
              <a:t>PD training also </a:t>
            </a:r>
            <a:r>
              <a:rPr b="1" lang="en" sz="1400"/>
              <a:t>provides the school with access to the entire Gamification Schoolhouse product portfolio!  </a:t>
            </a:r>
            <a:endParaRPr b="1" sz="1400"/>
          </a:p>
        </p:txBody>
      </p:sp>
      <p:pic>
        <p:nvPicPr>
          <p:cNvPr id="117" name="Google Shape;117;p27">
            <a:hlinkClick r:id="rId6"/>
          </p:cNvPr>
          <p:cNvPicPr preferRelativeResize="0"/>
          <p:nvPr/>
        </p:nvPicPr>
        <p:blipFill>
          <a:blip r:embed="rId7">
            <a:alphaModFix/>
          </a:blip>
          <a:stretch>
            <a:fillRect/>
          </a:stretch>
        </p:blipFill>
        <p:spPr>
          <a:xfrm>
            <a:off x="8073608" y="445025"/>
            <a:ext cx="760667" cy="572700"/>
          </a:xfrm>
          <a:prstGeom prst="rect">
            <a:avLst/>
          </a:prstGeom>
          <a:noFill/>
          <a:ln>
            <a:noFill/>
          </a:ln>
        </p:spPr>
      </p:pic>
      <p:sp>
        <p:nvSpPr>
          <p:cNvPr id="118" name="Google Shape;118;p27"/>
          <p:cNvSpPr txBox="1"/>
          <p:nvPr/>
        </p:nvSpPr>
        <p:spPr>
          <a:xfrm>
            <a:off x="8139525" y="79125"/>
            <a:ext cx="6288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Email us</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122" name="Shape 122"/>
        <p:cNvGrpSpPr/>
        <p:nvPr/>
      </p:nvGrpSpPr>
      <p:grpSpPr>
        <a:xfrm>
          <a:off x="0" y="0"/>
          <a:ext cx="0" cy="0"/>
          <a:chOff x="0" y="0"/>
          <a:chExt cx="0" cy="0"/>
        </a:xfrm>
      </p:grpSpPr>
      <p:sp>
        <p:nvSpPr>
          <p:cNvPr id="123" name="Google Shape;123;p28"/>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Gamification: Who I am...</a:t>
            </a:r>
            <a:endParaRPr/>
          </a:p>
        </p:txBody>
      </p:sp>
      <p:sp>
        <p:nvSpPr>
          <p:cNvPr id="124" name="Google Shape;124;p28"/>
          <p:cNvSpPr txBox="1"/>
          <p:nvPr>
            <p:ph idx="1" type="body"/>
          </p:nvPr>
        </p:nvSpPr>
        <p:spPr>
          <a:xfrm>
            <a:off x="142150" y="1152475"/>
            <a:ext cx="8844300" cy="386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My name is Eric Nelson.  I have been a teacher for almost 25 years, 15 of those have been as a MS/HS science teacher at some of the premier international schools of Asia.  The PD at many of them was intensive, as were the opportunities to explore new pedagogy.  I had read Daniel Pink’s book </a:t>
            </a:r>
            <a:r>
              <a:rPr b="1" lang="en" sz="1400" u="sng"/>
              <a:t>Drive</a:t>
            </a:r>
            <a:r>
              <a:rPr b="1" lang="en" sz="1400"/>
              <a:t> and was struggling on how I could create a safe space within my classroom “curriculum” so that I could try out some ideas on agency I now had.  By happenstance I was sent a video on “gamification” by my brother.  The video was put out by video game design consultants and asked “how come educators were not using this methodology?”  So I asked my </a:t>
            </a:r>
            <a:r>
              <a:rPr b="1" lang="en" sz="1400"/>
              <a:t>colleague</a:t>
            </a:r>
            <a:r>
              <a:rPr b="1" lang="en" sz="1400"/>
              <a:t> who led PD about what she knew about “gamification.”  She did not know anything other than she had “heard of it.”  2 weeks later the first of many books on this topic appeared on my desk with my name in it. </a:t>
            </a:r>
            <a:endParaRPr b="1" sz="1400"/>
          </a:p>
          <a:p>
            <a:pPr indent="0" lvl="0" marL="0" rtl="0" algn="l">
              <a:spcBef>
                <a:spcPts val="1600"/>
              </a:spcBef>
              <a:spcAft>
                <a:spcPts val="1600"/>
              </a:spcAft>
              <a:buNone/>
            </a:pPr>
            <a:r>
              <a:rPr b="1" lang="en" sz="1400"/>
              <a:t>I read those books and more.  Gamification would become my pedagogical  “safe space” in which to try new things.  I found I could design game based solutions to “problems” that I and my colleagues sometimes had with accommodating (within our existing class) changes in content standards, assessment practices, differentiation, and related pedagogical insights.  The pace of new ideas sometimes led to “Innovation Fatigue” in many.  Gamification allowed me to “play” with new ideas.  </a:t>
            </a:r>
            <a:endParaRPr b="1" sz="1400"/>
          </a:p>
        </p:txBody>
      </p:sp>
      <p:pic>
        <p:nvPicPr>
          <p:cNvPr id="125" name="Google Shape;125;p28"/>
          <p:cNvPicPr preferRelativeResize="0"/>
          <p:nvPr/>
        </p:nvPicPr>
        <p:blipFill>
          <a:blip r:embed="rId3">
            <a:alphaModFix/>
          </a:blip>
          <a:stretch>
            <a:fillRect/>
          </a:stretch>
        </p:blipFill>
        <p:spPr>
          <a:xfrm>
            <a:off x="8309762" y="0"/>
            <a:ext cx="834241" cy="11524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129" name="Shape 129"/>
        <p:cNvGrpSpPr/>
        <p:nvPr/>
      </p:nvGrpSpPr>
      <p:grpSpPr>
        <a:xfrm>
          <a:off x="0" y="0"/>
          <a:ext cx="0" cy="0"/>
          <a:chOff x="0" y="0"/>
          <a:chExt cx="0" cy="0"/>
        </a:xfrm>
      </p:grpSpPr>
      <p:sp>
        <p:nvSpPr>
          <p:cNvPr id="130" name="Google Shape;130;p29"/>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Gamification: </a:t>
            </a:r>
            <a:r>
              <a:rPr lang="en"/>
              <a:t>and who “we” are.</a:t>
            </a:r>
            <a:endParaRPr/>
          </a:p>
        </p:txBody>
      </p:sp>
      <p:sp>
        <p:nvSpPr>
          <p:cNvPr id="131" name="Google Shape;131;p29"/>
          <p:cNvSpPr txBox="1"/>
          <p:nvPr>
            <p:ph idx="1" type="body"/>
          </p:nvPr>
        </p:nvSpPr>
        <p:spPr>
          <a:xfrm>
            <a:off x="416325" y="1118300"/>
            <a:ext cx="8339700" cy="386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Gamification Schoolhouse </a:t>
            </a:r>
            <a:r>
              <a:rPr lang="en" sz="1200"/>
              <a:t>(formally </a:t>
            </a:r>
            <a:r>
              <a:rPr lang="en" sz="1200"/>
              <a:t>Jetpacks and Parachutes) </a:t>
            </a:r>
            <a:r>
              <a:rPr lang="en"/>
              <a:t>was started with 2 goals; </a:t>
            </a:r>
            <a:endParaRPr b="1"/>
          </a:p>
          <a:p>
            <a:pPr indent="0" lvl="0" marL="0" rtl="0" algn="l">
              <a:spcBef>
                <a:spcPts val="1600"/>
              </a:spcBef>
              <a:spcAft>
                <a:spcPts val="0"/>
              </a:spcAft>
              <a:buNone/>
            </a:pPr>
            <a:r>
              <a:rPr b="1" lang="en"/>
              <a:t>A) Share examples of gamification models in education that were designed and vetted in a classroom, and </a:t>
            </a:r>
            <a:endParaRPr b="1"/>
          </a:p>
          <a:p>
            <a:pPr indent="0" lvl="0" marL="0" rtl="0" algn="l">
              <a:spcBef>
                <a:spcPts val="1600"/>
              </a:spcBef>
              <a:spcAft>
                <a:spcPts val="0"/>
              </a:spcAft>
              <a:buNone/>
            </a:pPr>
            <a:r>
              <a:rPr b="1" lang="en"/>
              <a:t>B) Start a conversation that will empower educators to use gamification in education to help them manage, and even incentivize, their own change.  </a:t>
            </a:r>
            <a:endParaRPr b="1"/>
          </a:p>
          <a:p>
            <a:pPr indent="0" lvl="0" marL="0" rtl="0" algn="l">
              <a:spcBef>
                <a:spcPts val="1600"/>
              </a:spcBef>
              <a:spcAft>
                <a:spcPts val="1600"/>
              </a:spcAft>
              <a:buNone/>
            </a:pPr>
            <a:r>
              <a:rPr lang="en"/>
              <a:t>We want to empower teachers to innovate and adapt to change with the support of alternative game economies and space.  Properly managed, the game space is a safe place for students </a:t>
            </a:r>
            <a:r>
              <a:rPr b="1" lang="en"/>
              <a:t>and </a:t>
            </a:r>
            <a:r>
              <a:rPr lang="en"/>
              <a:t>teachers to once again take risks without triggering concern for “how it will affect the grade”.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135" name="Shape 135"/>
        <p:cNvGrpSpPr/>
        <p:nvPr/>
      </p:nvGrpSpPr>
      <p:grpSpPr>
        <a:xfrm>
          <a:off x="0" y="0"/>
          <a:ext cx="0" cy="0"/>
          <a:chOff x="0" y="0"/>
          <a:chExt cx="0" cy="0"/>
        </a:xfrm>
      </p:grpSpPr>
      <p:sp>
        <p:nvSpPr>
          <p:cNvPr id="136" name="Google Shape;136;p30"/>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Links on gamification, and </a:t>
            </a:r>
            <a:r>
              <a:rPr i="1" lang="en"/>
              <a:t>examples </a:t>
            </a:r>
            <a:r>
              <a:rPr lang="en"/>
              <a:t>of how it is used.</a:t>
            </a:r>
            <a:endParaRPr sz="2400"/>
          </a:p>
        </p:txBody>
      </p:sp>
      <p:sp>
        <p:nvSpPr>
          <p:cNvPr id="137" name="Google Shape;137;p30"/>
          <p:cNvSpPr txBox="1"/>
          <p:nvPr>
            <p:ph idx="1" type="body"/>
          </p:nvPr>
        </p:nvSpPr>
        <p:spPr>
          <a:xfrm>
            <a:off x="0" y="1017725"/>
            <a:ext cx="4335300" cy="399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t>During</a:t>
            </a:r>
            <a:r>
              <a:rPr b="1" lang="en" sz="1400"/>
              <a:t> my career as a classroom teacher I began to share my ideas and “games” with my </a:t>
            </a:r>
            <a:r>
              <a:rPr b="1" lang="en" sz="1400"/>
              <a:t>colleagues</a:t>
            </a:r>
            <a:r>
              <a:rPr b="1" lang="en" sz="1400"/>
              <a:t>.  While at one school, core teachers in the MS were given </a:t>
            </a:r>
            <a:r>
              <a:rPr b="1" lang="en" sz="1400"/>
              <a:t>scheduled</a:t>
            </a:r>
            <a:r>
              <a:rPr b="1" lang="en" sz="1400"/>
              <a:t> time and agency to respond to the challenge of creating “interdisciplinary” units.  The goal; “2  subjects good, 3 better,….”  “Disease” was a possible integration point, so I shared my zombie game.</a:t>
            </a:r>
            <a:endParaRPr b="1" sz="1400"/>
          </a:p>
          <a:p>
            <a:pPr indent="0" lvl="0" marL="0" rtl="0" algn="l">
              <a:lnSpc>
                <a:spcPct val="100000"/>
              </a:lnSpc>
              <a:spcBef>
                <a:spcPts val="0"/>
              </a:spcBef>
              <a:spcAft>
                <a:spcPts val="0"/>
              </a:spcAft>
              <a:buNone/>
            </a:pPr>
            <a:r>
              <a:t/>
            </a:r>
            <a:endParaRPr b="1" sz="1400"/>
          </a:p>
          <a:p>
            <a:pPr indent="0" lvl="0" marL="0" rtl="0" algn="l">
              <a:lnSpc>
                <a:spcPct val="100000"/>
              </a:lnSpc>
              <a:spcBef>
                <a:spcPts val="0"/>
              </a:spcBef>
              <a:spcAft>
                <a:spcPts val="0"/>
              </a:spcAft>
              <a:buNone/>
            </a:pPr>
            <a:r>
              <a:rPr b="1" lang="en" sz="1400"/>
              <a:t>The game “superstructure” I had first designed at another school now became the safe space that </a:t>
            </a:r>
            <a:r>
              <a:rPr b="1" lang="en" sz="1400"/>
              <a:t>answered</a:t>
            </a:r>
            <a:r>
              <a:rPr b="1" lang="en" sz="1400"/>
              <a:t> the practical question of “How do we share students in an integrated unit while providing them with a common experience?”</a:t>
            </a:r>
            <a:endParaRPr b="1" sz="1400"/>
          </a:p>
          <a:p>
            <a:pPr indent="0" lvl="0" marL="0" rtl="0" algn="l">
              <a:lnSpc>
                <a:spcPct val="100000"/>
              </a:lnSpc>
              <a:spcBef>
                <a:spcPts val="0"/>
              </a:spcBef>
              <a:spcAft>
                <a:spcPts val="0"/>
              </a:spcAft>
              <a:buNone/>
            </a:pPr>
            <a:r>
              <a:t/>
            </a:r>
            <a:endParaRPr b="1" sz="1400"/>
          </a:p>
          <a:p>
            <a:pPr indent="0" lvl="0" marL="0" rtl="0" algn="l">
              <a:lnSpc>
                <a:spcPct val="100000"/>
              </a:lnSpc>
              <a:spcBef>
                <a:spcPts val="0"/>
              </a:spcBef>
              <a:spcAft>
                <a:spcPts val="0"/>
              </a:spcAft>
              <a:buNone/>
            </a:pPr>
            <a:r>
              <a:rPr b="1" lang="en" u="sng">
                <a:solidFill>
                  <a:schemeClr val="hlink"/>
                </a:solidFill>
                <a:hlinkClick r:id="rId3"/>
              </a:rPr>
              <a:t>Video 1</a:t>
            </a:r>
            <a:r>
              <a:rPr b="1" lang="en"/>
              <a:t>	</a:t>
            </a:r>
            <a:r>
              <a:rPr b="1" lang="en" u="sng">
                <a:solidFill>
                  <a:schemeClr val="hlink"/>
                </a:solidFill>
                <a:hlinkClick r:id="rId4"/>
              </a:rPr>
              <a:t>Video 2</a:t>
            </a:r>
            <a:endParaRPr b="1"/>
          </a:p>
          <a:p>
            <a:pPr indent="0" lvl="0" marL="0" rtl="0" algn="l">
              <a:lnSpc>
                <a:spcPct val="100000"/>
              </a:lnSpc>
              <a:spcBef>
                <a:spcPts val="0"/>
              </a:spcBef>
              <a:spcAft>
                <a:spcPts val="0"/>
              </a:spcAft>
              <a:buClr>
                <a:schemeClr val="dk1"/>
              </a:buClr>
              <a:buSzPts val="1100"/>
              <a:buFont typeface="Arial"/>
              <a:buNone/>
            </a:pPr>
            <a:r>
              <a:rPr b="1" lang="en"/>
              <a:t>These are real e</a:t>
            </a:r>
            <a:r>
              <a:rPr b="1" lang="en"/>
              <a:t>xamples of game inspired </a:t>
            </a:r>
            <a:r>
              <a:rPr b="1" i="1" lang="en" u="sng"/>
              <a:t>interdisciplinary </a:t>
            </a:r>
            <a:r>
              <a:rPr b="1" lang="en"/>
              <a:t>units </a:t>
            </a:r>
            <a:endParaRPr b="1"/>
          </a:p>
          <a:p>
            <a:pPr indent="0" lvl="0" marL="0" rtl="0" algn="l">
              <a:lnSpc>
                <a:spcPct val="100000"/>
              </a:lnSpc>
              <a:spcBef>
                <a:spcPts val="0"/>
              </a:spcBef>
              <a:spcAft>
                <a:spcPts val="0"/>
              </a:spcAft>
              <a:buNone/>
            </a:pPr>
            <a:r>
              <a:t/>
            </a:r>
            <a:endParaRPr b="1" sz="1400"/>
          </a:p>
        </p:txBody>
      </p:sp>
      <p:sp>
        <p:nvSpPr>
          <p:cNvPr id="138" name="Google Shape;138;p30"/>
          <p:cNvSpPr txBox="1"/>
          <p:nvPr>
            <p:ph idx="1" type="body"/>
          </p:nvPr>
        </p:nvSpPr>
        <p:spPr>
          <a:xfrm>
            <a:off x="4572000" y="1017725"/>
            <a:ext cx="4428300" cy="399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400">
                <a:solidFill>
                  <a:srgbClr val="333333"/>
                </a:solidFill>
              </a:rPr>
              <a:t>Things are changing. Gamification, and its possible application to education, is now being explored.</a:t>
            </a:r>
            <a:endParaRPr b="1" sz="1400">
              <a:solidFill>
                <a:srgbClr val="333333"/>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333333"/>
              </a:solidFill>
            </a:endParaRPr>
          </a:p>
          <a:p>
            <a:pPr indent="0" lvl="0" marL="0" rtl="0" algn="l">
              <a:lnSpc>
                <a:spcPct val="100000"/>
              </a:lnSpc>
              <a:spcBef>
                <a:spcPts val="0"/>
              </a:spcBef>
              <a:spcAft>
                <a:spcPts val="0"/>
              </a:spcAft>
              <a:buClr>
                <a:schemeClr val="dk1"/>
              </a:buClr>
              <a:buSzPts val="1100"/>
              <a:buFont typeface="Arial"/>
              <a:buNone/>
            </a:pPr>
            <a:r>
              <a:rPr b="1" lang="en" sz="1400">
                <a:solidFill>
                  <a:srgbClr val="333333"/>
                </a:solidFill>
              </a:rPr>
              <a:t>Educational institutions have begun taking their first steps in this pedagogical direction. </a:t>
            </a:r>
            <a:endParaRPr b="1" sz="1400">
              <a:solidFill>
                <a:srgbClr val="333333"/>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333333"/>
              </a:solidFill>
            </a:endParaRPr>
          </a:p>
          <a:p>
            <a:pPr indent="0" lvl="0" marL="0" rtl="0" algn="l">
              <a:lnSpc>
                <a:spcPct val="100000"/>
              </a:lnSpc>
              <a:spcBef>
                <a:spcPts val="0"/>
              </a:spcBef>
              <a:spcAft>
                <a:spcPts val="0"/>
              </a:spcAft>
              <a:buClr>
                <a:schemeClr val="dk1"/>
              </a:buClr>
              <a:buSzPts val="1100"/>
              <a:buFont typeface="Arial"/>
              <a:buNone/>
            </a:pPr>
            <a:r>
              <a:rPr b="1" lang="en" sz="1400">
                <a:solidFill>
                  <a:srgbClr val="333333"/>
                </a:solidFill>
              </a:rPr>
              <a:t>If you have heard of gamification, but would like to see a bit more, I have provided links below to some summary ideas from 2 of the most published and recognized authorities on gamification; Jane McGonigal, and Karl Kapp.</a:t>
            </a:r>
            <a:endParaRPr b="1" sz="1400">
              <a:solidFill>
                <a:srgbClr val="333333"/>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333333"/>
              </a:solidFill>
            </a:endParaRPr>
          </a:p>
          <a:p>
            <a:pPr indent="0" lvl="0" marL="0" rtl="0" algn="l">
              <a:lnSpc>
                <a:spcPct val="100000"/>
              </a:lnSpc>
              <a:spcBef>
                <a:spcPts val="0"/>
              </a:spcBef>
              <a:spcAft>
                <a:spcPts val="0"/>
              </a:spcAft>
              <a:buClr>
                <a:schemeClr val="dk1"/>
              </a:buClr>
              <a:buSzPts val="1100"/>
              <a:buFont typeface="Arial"/>
              <a:buNone/>
            </a:pPr>
            <a:r>
              <a:rPr b="1" lang="en" sz="1400" u="sng">
                <a:solidFill>
                  <a:schemeClr val="hlink"/>
                </a:solidFill>
                <a:hlinkClick r:id="rId5"/>
              </a:rPr>
              <a:t>Jane McGonigal does the research</a:t>
            </a:r>
            <a:endParaRPr b="1" sz="1400" u="sng">
              <a:solidFill>
                <a:schemeClr val="hlink"/>
              </a:solidFill>
              <a:hlinkClick r:id="rId6"/>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333333"/>
              </a:solidFill>
            </a:endParaRPr>
          </a:p>
          <a:p>
            <a:pPr indent="0" lvl="0" marL="0" rtl="0" algn="l">
              <a:lnSpc>
                <a:spcPct val="100000"/>
              </a:lnSpc>
              <a:spcBef>
                <a:spcPts val="0"/>
              </a:spcBef>
              <a:spcAft>
                <a:spcPts val="0"/>
              </a:spcAft>
              <a:buClr>
                <a:schemeClr val="dk1"/>
              </a:buClr>
              <a:buSzPts val="1100"/>
              <a:buFont typeface="Arial"/>
              <a:buNone/>
            </a:pPr>
            <a:r>
              <a:rPr b="1" lang="en" sz="1400" u="sng">
                <a:solidFill>
                  <a:schemeClr val="hlink"/>
                </a:solidFill>
                <a:hlinkClick r:id="rId7"/>
              </a:rPr>
              <a:t>10 Gamification Tips from Karl Kapp</a:t>
            </a:r>
            <a:endParaRPr b="1" sz="1400">
              <a:solidFill>
                <a:srgbClr val="333333"/>
              </a:solidFill>
            </a:endParaRPr>
          </a:p>
          <a:p>
            <a:pPr indent="0" lvl="0" marL="0" rtl="0" algn="l">
              <a:spcBef>
                <a:spcPts val="0"/>
              </a:spcBef>
              <a:spcAft>
                <a:spcPts val="1600"/>
              </a:spcAft>
              <a:buClr>
                <a:schemeClr val="dk1"/>
              </a:buClr>
              <a:buSzPts val="1100"/>
              <a:buFont typeface="Arial"/>
              <a:buNone/>
            </a:pPr>
            <a:r>
              <a:t/>
            </a:r>
            <a:endParaRPr b="1"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2C4C9"/>
        </a:solidFill>
      </p:bgPr>
    </p:bg>
    <p:spTree>
      <p:nvGrpSpPr>
        <p:cNvPr id="142" name="Shape 142"/>
        <p:cNvGrpSpPr/>
        <p:nvPr/>
      </p:nvGrpSpPr>
      <p:grpSpPr>
        <a:xfrm>
          <a:off x="0" y="0"/>
          <a:ext cx="0" cy="0"/>
          <a:chOff x="0" y="0"/>
          <a:chExt cx="0" cy="0"/>
        </a:xfrm>
      </p:grpSpPr>
      <p:sp>
        <p:nvSpPr>
          <p:cNvPr id="143" name="Google Shape;143;p31"/>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Find us on Teachers Pay Teachers or contact us.</a:t>
            </a:r>
            <a:endParaRPr sz="2400"/>
          </a:p>
        </p:txBody>
      </p:sp>
      <p:sp>
        <p:nvSpPr>
          <p:cNvPr id="144" name="Google Shape;144;p31"/>
          <p:cNvSpPr txBox="1"/>
          <p:nvPr>
            <p:ph idx="1" type="body"/>
          </p:nvPr>
        </p:nvSpPr>
        <p:spPr>
          <a:xfrm>
            <a:off x="4651075" y="1152475"/>
            <a:ext cx="4335300" cy="3861900"/>
          </a:xfrm>
          <a:prstGeom prst="rect">
            <a:avLst/>
          </a:prstGeom>
          <a:solidFill>
            <a:srgbClr val="CFE2F3"/>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t>We can also collaborate with you and your school to design </a:t>
            </a:r>
            <a:r>
              <a:rPr b="1" i="1" lang="en" sz="1400"/>
              <a:t>unique </a:t>
            </a:r>
            <a:r>
              <a:rPr b="1" lang="en" sz="1400"/>
              <a:t>game based solutions to a range of school challenges.  We have developed a collaboration with a graphic art studio to support such an effort.</a:t>
            </a:r>
            <a:endParaRPr b="1" sz="1400"/>
          </a:p>
          <a:p>
            <a:pPr indent="0" lvl="0" marL="0" rtl="0" algn="l">
              <a:spcBef>
                <a:spcPts val="1600"/>
              </a:spcBef>
              <a:spcAft>
                <a:spcPts val="1600"/>
              </a:spcAft>
              <a:buNone/>
            </a:pPr>
            <a:r>
              <a:t/>
            </a:r>
            <a:endParaRPr b="1" sz="1400"/>
          </a:p>
        </p:txBody>
      </p:sp>
      <p:sp>
        <p:nvSpPr>
          <p:cNvPr id="145" name="Google Shape;145;p31"/>
          <p:cNvSpPr txBox="1"/>
          <p:nvPr>
            <p:ph idx="1" type="body"/>
          </p:nvPr>
        </p:nvSpPr>
        <p:spPr>
          <a:xfrm>
            <a:off x="59725" y="1017725"/>
            <a:ext cx="4591500" cy="41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t>Our current portfolio of “gamification” based products is on our website and on Teachers Pay Teachers.  Visit us at </a:t>
            </a:r>
            <a:r>
              <a:rPr b="1" lang="en" u="sng">
                <a:solidFill>
                  <a:schemeClr val="hlink"/>
                </a:solidFill>
                <a:hlinkClick r:id="rId3"/>
              </a:rPr>
              <a:t>www.gamificationschoolhouse.com</a:t>
            </a:r>
            <a:endParaRPr b="1"/>
          </a:p>
          <a:p>
            <a:pPr indent="0" lvl="0" marL="0" rtl="0" algn="l">
              <a:spcBef>
                <a:spcPts val="1600"/>
              </a:spcBef>
              <a:spcAft>
                <a:spcPts val="0"/>
              </a:spcAft>
              <a:buClr>
                <a:schemeClr val="dk1"/>
              </a:buClr>
              <a:buSzPts val="1100"/>
              <a:buFont typeface="Arial"/>
              <a:buNone/>
            </a:pPr>
            <a:r>
              <a:rPr b="1" lang="en" sz="1400"/>
              <a:t>A summary of our portfolio can be found on the following slides.</a:t>
            </a:r>
            <a:endParaRPr b="1" sz="1400"/>
          </a:p>
          <a:p>
            <a:pPr indent="0" lvl="0" marL="0" rtl="0" algn="l">
              <a:spcBef>
                <a:spcPts val="1600"/>
              </a:spcBef>
              <a:spcAft>
                <a:spcPts val="1600"/>
              </a:spcAft>
              <a:buClr>
                <a:schemeClr val="dk1"/>
              </a:buClr>
              <a:buSzPts val="1100"/>
              <a:buFont typeface="Arial"/>
              <a:buNone/>
            </a:pPr>
            <a:r>
              <a:rPr b="1" lang="en" sz="1400"/>
              <a:t>Please note that while all of the games are designed to be edited or “hacked” to better </a:t>
            </a:r>
            <a:r>
              <a:rPr b="1" lang="en" sz="1400"/>
              <a:t>address</a:t>
            </a:r>
            <a:r>
              <a:rPr b="1" lang="en" sz="1400"/>
              <a:t> almost any emerging needs in the classroom, each game was designed initially to </a:t>
            </a:r>
            <a:r>
              <a:rPr b="1" lang="en" sz="1400"/>
              <a:t>address</a:t>
            </a:r>
            <a:r>
              <a:rPr b="1" lang="en" sz="1400"/>
              <a:t> a specific emerging need.  Collaborating with and editing games to meet a teachers specific needs is part of the support.</a:t>
            </a:r>
            <a:endParaRPr b="1" sz="1400"/>
          </a:p>
        </p:txBody>
      </p:sp>
      <p:pic>
        <p:nvPicPr>
          <p:cNvPr id="146" name="Google Shape;146;p31"/>
          <p:cNvPicPr preferRelativeResize="0"/>
          <p:nvPr/>
        </p:nvPicPr>
        <p:blipFill>
          <a:blip r:embed="rId4">
            <a:alphaModFix/>
          </a:blip>
          <a:stretch>
            <a:fillRect/>
          </a:stretch>
        </p:blipFill>
        <p:spPr>
          <a:xfrm>
            <a:off x="5909663" y="2495925"/>
            <a:ext cx="1818113" cy="2571750"/>
          </a:xfrm>
          <a:prstGeom prst="rect">
            <a:avLst/>
          </a:prstGeom>
          <a:noFill/>
          <a:ln>
            <a:noFill/>
          </a:ln>
        </p:spPr>
      </p:pic>
      <p:pic>
        <p:nvPicPr>
          <p:cNvPr id="147" name="Google Shape;147;p31"/>
          <p:cNvPicPr preferRelativeResize="0"/>
          <p:nvPr/>
        </p:nvPicPr>
        <p:blipFill rotWithShape="1">
          <a:blip r:embed="rId5">
            <a:alphaModFix/>
          </a:blip>
          <a:srcRect b="-2323" l="30831" r="30483" t="13300"/>
          <a:stretch/>
        </p:blipFill>
        <p:spPr>
          <a:xfrm>
            <a:off x="8225375" y="4029275"/>
            <a:ext cx="761002" cy="985100"/>
          </a:xfrm>
          <a:prstGeom prst="rect">
            <a:avLst/>
          </a:prstGeom>
          <a:noFill/>
          <a:ln>
            <a:noFill/>
          </a:ln>
        </p:spPr>
      </p:pic>
      <p:pic>
        <p:nvPicPr>
          <p:cNvPr id="148" name="Google Shape;148;p31">
            <a:hlinkClick r:id="rId6"/>
          </p:cNvPr>
          <p:cNvPicPr preferRelativeResize="0"/>
          <p:nvPr/>
        </p:nvPicPr>
        <p:blipFill>
          <a:blip r:embed="rId7">
            <a:alphaModFix/>
          </a:blip>
          <a:stretch>
            <a:fillRect/>
          </a:stretch>
        </p:blipFill>
        <p:spPr>
          <a:xfrm>
            <a:off x="8073608" y="445025"/>
            <a:ext cx="760667" cy="572700"/>
          </a:xfrm>
          <a:prstGeom prst="rect">
            <a:avLst/>
          </a:prstGeom>
          <a:noFill/>
          <a:ln>
            <a:noFill/>
          </a:ln>
        </p:spPr>
      </p:pic>
      <p:sp>
        <p:nvSpPr>
          <p:cNvPr id="149" name="Google Shape;149;p31"/>
          <p:cNvSpPr txBox="1"/>
          <p:nvPr/>
        </p:nvSpPr>
        <p:spPr>
          <a:xfrm>
            <a:off x="8139525" y="79125"/>
            <a:ext cx="6288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Email us</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153" name="Shape 153"/>
        <p:cNvGrpSpPr/>
        <p:nvPr/>
      </p:nvGrpSpPr>
      <p:grpSpPr>
        <a:xfrm>
          <a:off x="0" y="0"/>
          <a:ext cx="0" cy="0"/>
          <a:chOff x="0" y="0"/>
          <a:chExt cx="0" cy="0"/>
        </a:xfrm>
      </p:grpSpPr>
      <p:pic>
        <p:nvPicPr>
          <p:cNvPr id="154" name="Google Shape;154;p32"/>
          <p:cNvPicPr preferRelativeResize="0"/>
          <p:nvPr/>
        </p:nvPicPr>
        <p:blipFill>
          <a:blip r:embed="rId3">
            <a:alphaModFix/>
          </a:blip>
          <a:stretch>
            <a:fillRect/>
          </a:stretch>
        </p:blipFill>
        <p:spPr>
          <a:xfrm>
            <a:off x="195450" y="1017725"/>
            <a:ext cx="3936301" cy="2095674"/>
          </a:xfrm>
          <a:prstGeom prst="rect">
            <a:avLst/>
          </a:prstGeom>
          <a:noFill/>
          <a:ln>
            <a:noFill/>
          </a:ln>
        </p:spPr>
      </p:pic>
      <p:sp>
        <p:nvSpPr>
          <p:cNvPr id="155" name="Google Shape;155;p32"/>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Middle school Earth - “The Habbit”</a:t>
            </a:r>
            <a:r>
              <a:rPr lang="en"/>
              <a:t> - </a:t>
            </a:r>
            <a:r>
              <a:rPr lang="en" sz="1800" u="sng">
                <a:solidFill>
                  <a:schemeClr val="hlink"/>
                </a:solidFill>
                <a:hlinkClick r:id="rId4"/>
              </a:rPr>
              <a:t>Link</a:t>
            </a:r>
            <a:endParaRPr sz="1800"/>
          </a:p>
        </p:txBody>
      </p:sp>
      <p:sp>
        <p:nvSpPr>
          <p:cNvPr id="156" name="Google Shape;156;p32"/>
          <p:cNvSpPr txBox="1"/>
          <p:nvPr>
            <p:ph idx="1" type="body"/>
          </p:nvPr>
        </p:nvSpPr>
        <p:spPr>
          <a:xfrm>
            <a:off x="4241175" y="1104600"/>
            <a:ext cx="4745400" cy="403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400"/>
              <a:t>Not a game for students.  This games seeks to create a gamification model for teacher Professional </a:t>
            </a:r>
            <a:r>
              <a:rPr b="1" lang="en" sz="1400"/>
              <a:t>Development (PD)</a:t>
            </a:r>
            <a:r>
              <a:rPr b="1" lang="en" sz="1400"/>
              <a:t>.  The game provides both context and agency for either a 1-5 day start of the year inservice, or it can be easily adapted to a year(s) long  gamification system.  The core mechanic requires that the </a:t>
            </a:r>
            <a:r>
              <a:rPr b="1" lang="en" sz="1400"/>
              <a:t>teachers are to be divided into groups made up of 4-6 teacher types.  This grouping can be based on “goal adjacent” outcomes or diagnostics, school divisions (science, fine arts, language, ect) or other groupings.    This allows for horizontal, vertical or special curricular groupings.  The game uses and guides teacher through a Design Thinking approach to game design.  Game based incentives promote teacher agency in PD. The game acts as both example and incentive. </a:t>
            </a:r>
            <a:r>
              <a:rPr b="1" lang="en" sz="1400"/>
              <a:t> </a:t>
            </a:r>
            <a:endParaRPr b="1" sz="1400"/>
          </a:p>
        </p:txBody>
      </p:sp>
      <p:sp>
        <p:nvSpPr>
          <p:cNvPr id="157" name="Google Shape;157;p32"/>
          <p:cNvSpPr txBox="1"/>
          <p:nvPr/>
        </p:nvSpPr>
        <p:spPr>
          <a:xfrm>
            <a:off x="94850" y="4508550"/>
            <a:ext cx="39363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Gamification superstructure</a:t>
            </a:r>
            <a:endParaRPr>
              <a:solidFill>
                <a:schemeClr val="dk1"/>
              </a:solidFill>
            </a:endParaRPr>
          </a:p>
          <a:p>
            <a:pPr indent="0" lvl="0" marL="0" rtl="0" algn="ctr">
              <a:spcBef>
                <a:spcPts val="0"/>
              </a:spcBef>
              <a:spcAft>
                <a:spcPts val="0"/>
              </a:spcAft>
              <a:buNone/>
            </a:pPr>
            <a:r>
              <a:rPr lang="en">
                <a:solidFill>
                  <a:schemeClr val="dk1"/>
                </a:solidFill>
              </a:rPr>
              <a:t>PD gamification</a:t>
            </a:r>
            <a:endParaRPr>
              <a:solidFill>
                <a:schemeClr val="dk1"/>
              </a:solidFill>
            </a:endParaRPr>
          </a:p>
        </p:txBody>
      </p:sp>
      <p:pic>
        <p:nvPicPr>
          <p:cNvPr id="158" name="Google Shape;158;p32"/>
          <p:cNvPicPr preferRelativeResize="0"/>
          <p:nvPr/>
        </p:nvPicPr>
        <p:blipFill>
          <a:blip r:embed="rId5">
            <a:alphaModFix/>
          </a:blip>
          <a:stretch>
            <a:fillRect/>
          </a:stretch>
        </p:blipFill>
        <p:spPr>
          <a:xfrm>
            <a:off x="388749" y="2462625"/>
            <a:ext cx="3549701" cy="2016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162" name="Shape 162"/>
        <p:cNvGrpSpPr/>
        <p:nvPr/>
      </p:nvGrpSpPr>
      <p:grpSpPr>
        <a:xfrm>
          <a:off x="0" y="0"/>
          <a:ext cx="0" cy="0"/>
          <a:chOff x="0" y="0"/>
          <a:chExt cx="0" cy="0"/>
        </a:xfrm>
      </p:grpSpPr>
      <p:sp>
        <p:nvSpPr>
          <p:cNvPr id="163" name="Google Shape;163;p33"/>
          <p:cNvSpPr txBox="1"/>
          <p:nvPr>
            <p:ph type="title"/>
          </p:nvPr>
        </p:nvSpPr>
        <p:spPr>
          <a:xfrm>
            <a:off x="0" y="445025"/>
            <a:ext cx="9144000" cy="572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a:t>Attack of the Phlemagotians</a:t>
            </a:r>
            <a:endParaRPr sz="2400"/>
          </a:p>
        </p:txBody>
      </p:sp>
      <p:sp>
        <p:nvSpPr>
          <p:cNvPr id="164" name="Google Shape;164;p33"/>
          <p:cNvSpPr txBox="1"/>
          <p:nvPr>
            <p:ph idx="1" type="body"/>
          </p:nvPr>
        </p:nvSpPr>
        <p:spPr>
          <a:xfrm>
            <a:off x="4241175" y="1085950"/>
            <a:ext cx="4745400" cy="40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Attack of the Phlemagotians was originally created to </a:t>
            </a:r>
            <a:r>
              <a:rPr b="1" lang="en" sz="1400"/>
              <a:t>address</a:t>
            </a:r>
            <a:r>
              <a:rPr b="1" lang="en" sz="1400"/>
              <a:t> the problem of incentivizing formative assessment for student/players. Success with early in class prototypes led to this game superstructure which has been used to </a:t>
            </a:r>
            <a:r>
              <a:rPr b="1" lang="en" sz="1400"/>
              <a:t>address</a:t>
            </a:r>
            <a:r>
              <a:rPr b="1" lang="en" sz="1400"/>
              <a:t> a number of classroom needs. This is the first, and “largest” of the games in the J&amp;P portfolio.</a:t>
            </a:r>
            <a:endParaRPr b="1" sz="1400"/>
          </a:p>
          <a:p>
            <a:pPr indent="0" lvl="0" marL="0" rtl="0" algn="l">
              <a:spcBef>
                <a:spcPts val="1600"/>
              </a:spcBef>
              <a:spcAft>
                <a:spcPts val="1600"/>
              </a:spcAft>
              <a:buNone/>
            </a:pPr>
            <a:r>
              <a:rPr b="1" lang="en" sz="1400"/>
              <a:t>Rich in narrative and world building, student/players create personal superhero avatars that grow in power and prestige as they </a:t>
            </a:r>
            <a:r>
              <a:rPr b="1" lang="en" sz="1400"/>
              <a:t>participate</a:t>
            </a:r>
            <a:r>
              <a:rPr b="1" lang="en" sz="1400"/>
              <a:t> in the game.  A teacher “rule book” and separate “backstage” documents are included that explain the function and </a:t>
            </a:r>
            <a:r>
              <a:rPr b="1" lang="en" sz="1400"/>
              <a:t>rationale</a:t>
            </a:r>
            <a:r>
              <a:rPr b="1" lang="en" sz="1400"/>
              <a:t> behind the design and mechanics of the game.  What it is to be “heroic”, and Joseph </a:t>
            </a:r>
            <a:r>
              <a:rPr b="1" lang="en" sz="1400"/>
              <a:t>Campbell's</a:t>
            </a:r>
            <a:r>
              <a:rPr b="1" lang="en" sz="1400"/>
              <a:t> “hero’s journey” are </a:t>
            </a:r>
            <a:r>
              <a:rPr b="1" lang="en" sz="1400"/>
              <a:t>addressed</a:t>
            </a:r>
            <a:r>
              <a:rPr b="1" lang="en" sz="1400"/>
              <a:t>.</a:t>
            </a:r>
            <a:endParaRPr b="1" sz="1400"/>
          </a:p>
        </p:txBody>
      </p:sp>
      <p:sp>
        <p:nvSpPr>
          <p:cNvPr id="165" name="Google Shape;165;p33"/>
          <p:cNvSpPr txBox="1"/>
          <p:nvPr/>
        </p:nvSpPr>
        <p:spPr>
          <a:xfrm>
            <a:off x="78825" y="4208000"/>
            <a:ext cx="4091100" cy="84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Gamification </a:t>
            </a:r>
            <a:r>
              <a:rPr lang="en" sz="2400">
                <a:solidFill>
                  <a:schemeClr val="dk1"/>
                </a:solidFill>
              </a:rPr>
              <a:t>superstructure</a:t>
            </a:r>
            <a:endParaRPr sz="2400">
              <a:solidFill>
                <a:schemeClr val="dk1"/>
              </a:solidFill>
            </a:endParaRPr>
          </a:p>
          <a:p>
            <a:pPr indent="0" lvl="0" marL="0" rtl="0" algn="ctr">
              <a:spcBef>
                <a:spcPts val="0"/>
              </a:spcBef>
              <a:spcAft>
                <a:spcPts val="0"/>
              </a:spcAft>
              <a:buNone/>
            </a:pPr>
            <a:r>
              <a:rPr lang="en" sz="1200">
                <a:solidFill>
                  <a:schemeClr val="dk1"/>
                </a:solidFill>
              </a:rPr>
              <a:t>Can be used to help incentivize: formative assessment, portfolio management, student collaboration, and now creative writing!</a:t>
            </a:r>
            <a:endParaRPr sz="2400">
              <a:solidFill>
                <a:schemeClr val="dk1"/>
              </a:solidFill>
            </a:endParaRPr>
          </a:p>
        </p:txBody>
      </p:sp>
      <p:pic>
        <p:nvPicPr>
          <p:cNvPr id="166" name="Google Shape;166;p33"/>
          <p:cNvPicPr preferRelativeResize="0"/>
          <p:nvPr/>
        </p:nvPicPr>
        <p:blipFill>
          <a:blip r:embed="rId3">
            <a:alphaModFix/>
          </a:blip>
          <a:stretch>
            <a:fillRect/>
          </a:stretch>
        </p:blipFill>
        <p:spPr>
          <a:xfrm>
            <a:off x="78825" y="1170125"/>
            <a:ext cx="4015201" cy="303786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