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Lst>
  <p:sldSz cy="5143500" cx="9144000"/>
  <p:notesSz cx="6858000" cy="9144000"/>
  <p:embeddedFontLst>
    <p:embeddedFont>
      <p:font typeface="Caveat"/>
      <p:regular r:id="rId66"/>
      <p:bold r:id="rId67"/>
    </p:embeddedFont>
    <p:embeddedFont>
      <p:font typeface="Old Standard TT"/>
      <p:regular r:id="rId68"/>
      <p:bold r:id="rId69"/>
      <p:italic r:id="rId70"/>
    </p:embeddedFont>
    <p:embeddedFont>
      <p:font typeface="Bree Serif"/>
      <p:regular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BreeSerif-regular.fntdata"/><Relationship Id="rId70" Type="http://schemas.openxmlformats.org/officeDocument/2006/relationships/font" Target="fonts/OldStandardTT-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Caveat-regular.fntdata"/><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OldStandardTT-regular.fntdata"/><Relationship Id="rId23" Type="http://schemas.openxmlformats.org/officeDocument/2006/relationships/slide" Target="slides/slide19.xml"/><Relationship Id="rId67" Type="http://schemas.openxmlformats.org/officeDocument/2006/relationships/font" Target="fonts/Caveat-bold.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OldStandardTT-bold.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Please remind student to be clear with upper and lower case.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bf79cb3d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bf79cb3d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bf79cb3d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4bf79cb3d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4c18673d94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c18673d94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49d1793e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49d1793e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4befe52d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4befe52d71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4befe52d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4befe52d71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4befe52d7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4befe52d71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4befe52d71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g4befe52d71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4befe52d7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g4befe52d71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4befe52d71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4befe52d71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4befe52d7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g4befe52d71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4befe52d7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g4befe52d71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befe52d71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4befe52d71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4befe52d7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4befe52d71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4befe52d7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4befe52d71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4befe52d7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4befe52d71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4befe52d71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g4befe52d71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4bfd38bff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4bfd38bffb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4c0686114d_2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g4c0686114d_2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4c0686114d_26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g4c0686114d_26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4c18673d94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4c18673d94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4c2630d38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g4c2630d386_1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7be3d42c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7be3d42cd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9pPr>
          </a:lstStyle>
          <a:p/>
        </p:txBody>
      </p:sp>
      <p:sp>
        <p:nvSpPr>
          <p:cNvPr id="13" name="Google Shape;13;p2"/>
          <p:cNvSpPr txBox="1"/>
          <p:nvPr>
            <p:ph idx="1" type="subTitle"/>
          </p:nvPr>
        </p:nvSpPr>
        <p:spPr>
          <a:xfrm>
            <a:off x="512700" y="3840639"/>
            <a:ext cx="8118600" cy="787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9pPr>
          </a:lstStyle>
          <a:p/>
        </p:txBody>
      </p:sp>
      <p:sp>
        <p:nvSpPr>
          <p:cNvPr id="14" name="Google Shape;14;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1pPr>
            <a:lvl2pPr lvl="1"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2pPr>
            <a:lvl3pPr lvl="2"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3pPr>
            <a:lvl4pPr lvl="3"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4pPr>
            <a:lvl5pPr lvl="4"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5pPr>
            <a:lvl6pPr lvl="5"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6pPr>
            <a:lvl7pPr lvl="6"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7pPr>
            <a:lvl8pPr lvl="7"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8pPr>
            <a:lvl9pPr lvl="8"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9pPr>
          </a:lstStyle>
          <a:p>
            <a:r>
              <a:t>xx%</a:t>
            </a:r>
          </a:p>
        </p:txBody>
      </p:sp>
      <p:sp>
        <p:nvSpPr>
          <p:cNvPr id="51" name="Google Shape;51;p11"/>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marR="0" rtl="0" algn="ctr">
              <a:lnSpc>
                <a:spcPct val="115000"/>
              </a:lnSpc>
              <a:spcBef>
                <a:spcPts val="0"/>
              </a:spcBef>
              <a:spcAft>
                <a:spcPts val="0"/>
              </a:spcAft>
              <a:buClr>
                <a:schemeClr val="dk1"/>
              </a:buClr>
              <a:buSzPts val="1800"/>
              <a:buFont typeface="Old Standard TT"/>
              <a:buChar char="●"/>
              <a:defRPr b="0" i="0" sz="1800" u="none" cap="none" strike="noStrike">
                <a:solidFill>
                  <a:schemeClr val="dk1"/>
                </a:solidFill>
                <a:latin typeface="Old Standard TT"/>
                <a:ea typeface="Old Standard TT"/>
                <a:cs typeface="Old Standard TT"/>
                <a:sym typeface="Old Standard TT"/>
              </a:defRPr>
            </a:lvl1pPr>
            <a:lvl2pPr indent="-317500" lvl="1" marL="9144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2pPr>
            <a:lvl3pPr indent="-317500" lvl="2" marL="13716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3pPr>
            <a:lvl4pPr indent="-317500" lvl="3" marL="18288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4pPr>
            <a:lvl5pPr indent="-317500" lvl="4" marL="22860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5pPr>
            <a:lvl6pPr indent="-317500" lvl="5" marL="27432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6pPr>
            <a:lvl7pPr indent="-317500" lvl="6" marL="32004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7pPr>
            <a:lvl8pPr indent="-317500" lvl="7" marL="36576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8pPr>
            <a:lvl9pPr indent="-317500" lvl="8" marL="4114800" marR="0" rtl="0" algn="ctr">
              <a:lnSpc>
                <a:spcPct val="115000"/>
              </a:lnSpc>
              <a:spcBef>
                <a:spcPts val="1600"/>
              </a:spcBef>
              <a:spcAft>
                <a:spcPts val="160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9pPr>
          </a:lstStyle>
          <a:p/>
        </p:txBody>
      </p:sp>
      <p:sp>
        <p:nvSpPr>
          <p:cNvPr id="52" name="Google Shape;52;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5" name="Shape 15"/>
        <p:cNvGrpSpPr/>
        <p:nvPr/>
      </p:nvGrpSpPr>
      <p:grpSpPr>
        <a:xfrm>
          <a:off x="0" y="0"/>
          <a:ext cx="0" cy="0"/>
          <a:chOff x="0" y="0"/>
          <a:chExt cx="0" cy="0"/>
        </a:xfrm>
      </p:grpSpPr>
      <p:sp>
        <p:nvSpPr>
          <p:cNvPr id="16" name="Google Shape;16;p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18" name="Google Shape;18;p3"/>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Old Standard TT"/>
              <a:buChar char="●"/>
              <a:defRPr b="0" i="0" sz="1800" u="none" cap="none" strike="noStrike">
                <a:solidFill>
                  <a:schemeClr val="dk1"/>
                </a:solidFill>
                <a:latin typeface="Old Standard TT"/>
                <a:ea typeface="Old Standard TT"/>
                <a:cs typeface="Old Standard TT"/>
                <a:sym typeface="Old Standard TT"/>
              </a:defRPr>
            </a:lvl1pPr>
            <a:lvl2pPr indent="-317500" lvl="1" marL="914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2pPr>
            <a:lvl3pPr indent="-317500" lvl="2" marL="1371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3pPr>
            <a:lvl4pPr indent="-317500" lvl="3" marL="18288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4pPr>
            <a:lvl5pPr indent="-317500" lvl="4" marL="22860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5pPr>
            <a:lvl6pPr indent="-317500" lvl="5" marL="27432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6pPr>
            <a:lvl7pPr indent="-317500" lvl="6" marL="3200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7pPr>
            <a:lvl8pPr indent="-317500" lvl="7" marL="3657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8pPr>
            <a:lvl9pPr indent="-317500" lvl="8" marL="4114800" marR="0" rtl="0" algn="l">
              <a:lnSpc>
                <a:spcPct val="115000"/>
              </a:lnSpc>
              <a:spcBef>
                <a:spcPts val="1600"/>
              </a:spcBef>
              <a:spcAft>
                <a:spcPts val="160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9pPr>
          </a:lstStyle>
          <a:p/>
        </p:txBody>
      </p:sp>
      <p:sp>
        <p:nvSpPr>
          <p:cNvPr id="19" name="Google Shape;19;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20" name="Shape 20"/>
        <p:cNvGrpSpPr/>
        <p:nvPr/>
      </p:nvGrpSpPr>
      <p:grpSpPr>
        <a:xfrm>
          <a:off x="0" y="0"/>
          <a:ext cx="0" cy="0"/>
          <a:chOff x="0" y="0"/>
          <a:chExt cx="0" cy="0"/>
        </a:xfrm>
      </p:grpSpPr>
      <p:cxnSp>
        <p:nvCxnSpPr>
          <p:cNvPr id="21" name="Google Shape;21;p4"/>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22" name="Google Shape;22;p4"/>
          <p:cNvSpPr txBox="1"/>
          <p:nvPr>
            <p:ph type="title"/>
          </p:nvPr>
        </p:nvSpPr>
        <p:spPr>
          <a:xfrm>
            <a:off x="512700" y="1893300"/>
            <a:ext cx="8118600" cy="1522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9pPr>
          </a:lstStyle>
          <a:p/>
        </p:txBody>
      </p:sp>
      <p:sp>
        <p:nvSpPr>
          <p:cNvPr id="23" name="Google Shape;23;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26" name="Google Shape;26;p5"/>
          <p:cNvSpPr txBox="1"/>
          <p:nvPr>
            <p:ph idx="1" type="body"/>
          </p:nvPr>
        </p:nvSpPr>
        <p:spPr>
          <a:xfrm>
            <a:off x="311700" y="1171675"/>
            <a:ext cx="3999900" cy="3397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1pPr>
            <a:lvl2pPr indent="-304800" lvl="1" marL="914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2pPr>
            <a:lvl3pPr indent="-304800" lvl="2" marL="1371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3pPr>
            <a:lvl4pPr indent="-304800" lvl="3" marL="18288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4pPr>
            <a:lvl5pPr indent="-304800" lvl="4" marL="22860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5pPr>
            <a:lvl6pPr indent="-304800" lvl="5" marL="27432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6pPr>
            <a:lvl7pPr indent="-304800" lvl="6" marL="3200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7pPr>
            <a:lvl8pPr indent="-304800" lvl="7" marL="3657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8pPr>
            <a:lvl9pPr indent="-304800" lvl="8" marL="4114800" marR="0" rtl="0" algn="l">
              <a:lnSpc>
                <a:spcPct val="115000"/>
              </a:lnSpc>
              <a:spcBef>
                <a:spcPts val="1600"/>
              </a:spcBef>
              <a:spcAft>
                <a:spcPts val="160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9pPr>
          </a:lstStyle>
          <a:p/>
        </p:txBody>
      </p:sp>
      <p:sp>
        <p:nvSpPr>
          <p:cNvPr id="27" name="Google Shape;27;p5"/>
          <p:cNvSpPr txBox="1"/>
          <p:nvPr>
            <p:ph idx="2" type="body"/>
          </p:nvPr>
        </p:nvSpPr>
        <p:spPr>
          <a:xfrm>
            <a:off x="4832400" y="1171675"/>
            <a:ext cx="3999900" cy="3397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1pPr>
            <a:lvl2pPr indent="-304800" lvl="1" marL="914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2pPr>
            <a:lvl3pPr indent="-304800" lvl="2" marL="1371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3pPr>
            <a:lvl4pPr indent="-304800" lvl="3" marL="18288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4pPr>
            <a:lvl5pPr indent="-304800" lvl="4" marL="22860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5pPr>
            <a:lvl6pPr indent="-304800" lvl="5" marL="27432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6pPr>
            <a:lvl7pPr indent="-304800" lvl="6" marL="3200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7pPr>
            <a:lvl8pPr indent="-304800" lvl="7" marL="3657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8pPr>
            <a:lvl9pPr indent="-304800" lvl="8" marL="4114800" marR="0" rtl="0" algn="l">
              <a:lnSpc>
                <a:spcPct val="115000"/>
              </a:lnSpc>
              <a:spcBef>
                <a:spcPts val="1600"/>
              </a:spcBef>
              <a:spcAft>
                <a:spcPts val="160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9pPr>
          </a:lstStyle>
          <a:p/>
        </p:txBody>
      </p:sp>
      <p:sp>
        <p:nvSpPr>
          <p:cNvPr id="28" name="Google Shape;28;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31" name="Google Shape;3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9pPr>
          </a:lstStyle>
          <a:p/>
        </p:txBody>
      </p:sp>
      <p:sp>
        <p:nvSpPr>
          <p:cNvPr id="34" name="Google Shape;34;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1pPr>
            <a:lvl2pPr indent="-304800" lvl="1" marL="914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2pPr>
            <a:lvl3pPr indent="-304800" lvl="2" marL="1371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3pPr>
            <a:lvl4pPr indent="-304800" lvl="3" marL="18288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4pPr>
            <a:lvl5pPr indent="-304800" lvl="4" marL="22860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5pPr>
            <a:lvl6pPr indent="-304800" lvl="5" marL="27432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6pPr>
            <a:lvl7pPr indent="-304800" lvl="6" marL="3200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7pPr>
            <a:lvl8pPr indent="-304800" lvl="7" marL="3657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8pPr>
            <a:lvl9pPr indent="-304800" lvl="8" marL="4114800" marR="0" rtl="0" algn="l">
              <a:lnSpc>
                <a:spcPct val="115000"/>
              </a:lnSpc>
              <a:spcBef>
                <a:spcPts val="1600"/>
              </a:spcBef>
              <a:spcAft>
                <a:spcPts val="160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9pPr>
          </a:lstStyle>
          <a:p/>
        </p:txBody>
      </p:sp>
      <p:sp>
        <p:nvSpPr>
          <p:cNvPr id="35" name="Google Shape;35;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9pPr>
          </a:lstStyle>
          <a:p/>
        </p:txBody>
      </p:sp>
      <p:sp>
        <p:nvSpPr>
          <p:cNvPr id="38" name="Google Shape;38;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1pPr>
            <a:lvl2pPr lvl="1"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2pPr>
            <a:lvl3pPr lvl="2"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3pPr>
            <a:lvl4pPr lvl="3"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4pPr>
            <a:lvl5pPr lvl="4"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5pPr>
            <a:lvl6pPr lvl="5"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6pPr>
            <a:lvl7pPr lvl="6"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7pPr>
            <a:lvl8pPr lvl="7"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8pPr>
            <a:lvl9pPr lvl="8"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9pPr>
          </a:lstStyle>
          <a:p/>
        </p:txBody>
      </p:sp>
      <p:sp>
        <p:nvSpPr>
          <p:cNvPr id="43" name="Google Shape;43;p9"/>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1pPr>
            <a:lvl2pPr lvl="1"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2pPr>
            <a:lvl3pPr lvl="2"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3pPr>
            <a:lvl4pPr lvl="3"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4pPr>
            <a:lvl5pPr lvl="4"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5pPr>
            <a:lvl6pPr lvl="5"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6pPr>
            <a:lvl7pPr lvl="6"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7pPr>
            <a:lvl8pPr lvl="7"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8pPr>
            <a:lvl9pPr lvl="8"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9pPr>
          </a:lstStyle>
          <a:p/>
        </p:txBody>
      </p:sp>
      <p:sp>
        <p:nvSpPr>
          <p:cNvPr id="44" name="Google Shape;44;p9"/>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15000"/>
              </a:lnSpc>
              <a:spcBef>
                <a:spcPts val="0"/>
              </a:spcBef>
              <a:spcAft>
                <a:spcPts val="0"/>
              </a:spcAft>
              <a:buClr>
                <a:schemeClr val="accent1"/>
              </a:buClr>
              <a:buSzPts val="1800"/>
              <a:buFont typeface="Old Standard TT"/>
              <a:buChar char="●"/>
              <a:defRPr b="0" i="0" sz="1800" u="none" cap="none" strike="noStrike">
                <a:solidFill>
                  <a:schemeClr val="accent1"/>
                </a:solidFill>
                <a:latin typeface="Old Standard TT"/>
                <a:ea typeface="Old Standard TT"/>
                <a:cs typeface="Old Standard TT"/>
                <a:sym typeface="Old Standard TT"/>
              </a:defRPr>
            </a:lvl1pPr>
            <a:lvl2pPr indent="-317500" lvl="1" marL="9144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2pPr>
            <a:lvl3pPr indent="-317500" lvl="2" marL="13716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3pPr>
            <a:lvl4pPr indent="-317500" lvl="3" marL="18288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4pPr>
            <a:lvl5pPr indent="-317500" lvl="4" marL="22860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5pPr>
            <a:lvl6pPr indent="-317500" lvl="5" marL="27432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6pPr>
            <a:lvl7pPr indent="-317500" lvl="6" marL="32004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7pPr>
            <a:lvl8pPr indent="-317500" lvl="7" marL="36576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8pPr>
            <a:lvl9pPr indent="-317500" lvl="8" marL="4114800" marR="0" rtl="0" algn="l">
              <a:lnSpc>
                <a:spcPct val="115000"/>
              </a:lnSpc>
              <a:spcBef>
                <a:spcPts val="1600"/>
              </a:spcBef>
              <a:spcAft>
                <a:spcPts val="160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9pPr>
          </a:lstStyle>
          <a:p/>
        </p:txBody>
      </p:sp>
      <p:sp>
        <p:nvSpPr>
          <p:cNvPr id="45" name="Google Shape;45;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800"/>
              <a:buFont typeface="Old Standard TT"/>
              <a:buNone/>
              <a:defRPr b="0" i="0" sz="1800" u="none" cap="none" strike="noStrike">
                <a:solidFill>
                  <a:schemeClr val="dk1"/>
                </a:solidFill>
                <a:latin typeface="Old Standard TT"/>
                <a:ea typeface="Old Standard TT"/>
                <a:cs typeface="Old Standard TT"/>
                <a:sym typeface="Old Standard TT"/>
              </a:defRPr>
            </a:lvl1pPr>
          </a:lstStyle>
          <a:p/>
        </p:txBody>
      </p:sp>
      <p:sp>
        <p:nvSpPr>
          <p:cNvPr id="48" name="Google Shape;48;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Old Standard TT"/>
              <a:buChar char="●"/>
              <a:defRPr b="0" i="0" sz="1800" u="none" cap="none" strike="noStrike">
                <a:solidFill>
                  <a:schemeClr val="dk1"/>
                </a:solidFill>
                <a:latin typeface="Old Standard TT"/>
                <a:ea typeface="Old Standard TT"/>
                <a:cs typeface="Old Standard TT"/>
                <a:sym typeface="Old Standard TT"/>
              </a:defRPr>
            </a:lvl1pPr>
            <a:lvl2pPr indent="-317500" lvl="1" marL="914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2pPr>
            <a:lvl3pPr indent="-317500" lvl="2" marL="1371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3pPr>
            <a:lvl4pPr indent="-317500" lvl="3" marL="18288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4pPr>
            <a:lvl5pPr indent="-317500" lvl="4" marL="22860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5pPr>
            <a:lvl6pPr indent="-317500" lvl="5" marL="27432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6pPr>
            <a:lvl7pPr indent="-317500" lvl="6" marL="3200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7pPr>
            <a:lvl8pPr indent="-317500" lvl="7" marL="3657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8pPr>
            <a:lvl9pPr indent="-317500" lvl="8" marL="4114800" marR="0" rtl="0" algn="l">
              <a:lnSpc>
                <a:spcPct val="115000"/>
              </a:lnSpc>
              <a:spcBef>
                <a:spcPts val="1600"/>
              </a:spcBef>
              <a:spcAft>
                <a:spcPts val="160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4.png"/><Relationship Id="rId4" Type="http://schemas.openxmlformats.org/officeDocument/2006/relationships/image" Target="../media/image32.png"/><Relationship Id="rId5" Type="http://schemas.openxmlformats.org/officeDocument/2006/relationships/image" Target="../media/image8.png"/><Relationship Id="rId6"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17.png"/><Relationship Id="rId5"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41.png"/><Relationship Id="rId5"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42.png"/><Relationship Id="rId5"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0" Type="http://schemas.openxmlformats.org/officeDocument/2006/relationships/image" Target="../media/image81.png"/><Relationship Id="rId11" Type="http://schemas.openxmlformats.org/officeDocument/2006/relationships/image" Target="../media/image45.png"/><Relationship Id="rId10" Type="http://schemas.openxmlformats.org/officeDocument/2006/relationships/image" Target="../media/image44.png"/><Relationship Id="rId13" Type="http://schemas.openxmlformats.org/officeDocument/2006/relationships/image" Target="../media/image53.png"/><Relationship Id="rId12"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47.png"/><Relationship Id="rId15" Type="http://schemas.openxmlformats.org/officeDocument/2006/relationships/image" Target="../media/image52.png"/><Relationship Id="rId14" Type="http://schemas.openxmlformats.org/officeDocument/2006/relationships/image" Target="../media/image51.png"/><Relationship Id="rId17" Type="http://schemas.openxmlformats.org/officeDocument/2006/relationships/image" Target="../media/image55.png"/><Relationship Id="rId16" Type="http://schemas.openxmlformats.org/officeDocument/2006/relationships/image" Target="../media/image49.png"/><Relationship Id="rId5" Type="http://schemas.openxmlformats.org/officeDocument/2006/relationships/image" Target="../media/image38.png"/><Relationship Id="rId19" Type="http://schemas.openxmlformats.org/officeDocument/2006/relationships/image" Target="../media/image7.png"/><Relationship Id="rId6" Type="http://schemas.openxmlformats.org/officeDocument/2006/relationships/image" Target="../media/image74.png"/><Relationship Id="rId18" Type="http://schemas.openxmlformats.org/officeDocument/2006/relationships/image" Target="../media/image75.png"/><Relationship Id="rId7" Type="http://schemas.openxmlformats.org/officeDocument/2006/relationships/image" Target="../media/image39.png"/><Relationship Id="rId8"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www.youtube.com/watch?v=G4VINRUe_o4" TargetMode="Externa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9.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0.png"/><Relationship Id="rId4" Type="http://schemas.openxmlformats.org/officeDocument/2006/relationships/image" Target="../media/image63.png"/><Relationship Id="rId5"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hyperlink" Target="http://www.gamificationschoolhouse.com" TargetMode="Externa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11" Type="http://schemas.openxmlformats.org/officeDocument/2006/relationships/hyperlink" Target="http://www.gamificationschoolhouse.com" TargetMode="External"/><Relationship Id="rId10" Type="http://schemas.openxmlformats.org/officeDocument/2006/relationships/image" Target="../media/image64.png"/><Relationship Id="rId13" Type="http://schemas.openxmlformats.org/officeDocument/2006/relationships/image" Target="../media/image66.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hyperlink" Target="https://www.facebook.com/pg/jetpacksandparachutes/posts" TargetMode="External"/><Relationship Id="rId4" Type="http://schemas.openxmlformats.org/officeDocument/2006/relationships/image" Target="../media/image62.png"/><Relationship Id="rId9" Type="http://schemas.openxmlformats.org/officeDocument/2006/relationships/hyperlink" Target="https://www.youtube.com/channel/UClsDIql3d5uXyKOJHoh5RUQ" TargetMode="External"/><Relationship Id="rId5" Type="http://schemas.openxmlformats.org/officeDocument/2006/relationships/hyperlink" Target="https://www.teacherspayteachers.com/Store/Jetpacks-And-Parachutes" TargetMode="External"/><Relationship Id="rId6" Type="http://schemas.openxmlformats.org/officeDocument/2006/relationships/image" Target="../media/image61.png"/><Relationship Id="rId7" Type="http://schemas.openxmlformats.org/officeDocument/2006/relationships/hyperlink" Target="mailto:jetpacksandparachutes@gmail.com" TargetMode="External"/><Relationship Id="rId8"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hyperlink" Target="https://www.youtube.com/watch?v=kMWxuF9YW38"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0" y="167325"/>
            <a:ext cx="9144000" cy="7875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200"/>
              <a:buFont typeface="Old Standard TT"/>
              <a:buNone/>
            </a:pPr>
            <a:r>
              <a:rPr lang="en" sz="4800">
                <a:latin typeface="Georgia"/>
                <a:ea typeface="Georgia"/>
                <a:cs typeface="Georgia"/>
                <a:sym typeface="Georgia"/>
              </a:rPr>
              <a:t>“</a:t>
            </a:r>
            <a:r>
              <a:rPr lang="en" sz="4800">
                <a:latin typeface="Georgia"/>
                <a:ea typeface="Georgia"/>
                <a:cs typeface="Georgia"/>
                <a:sym typeface="Georgia"/>
              </a:rPr>
              <a:t>On the Mating of Dragons</a:t>
            </a:r>
            <a:r>
              <a:rPr lang="en" sz="4800">
                <a:latin typeface="Georgia"/>
                <a:ea typeface="Georgia"/>
                <a:cs typeface="Georgia"/>
                <a:sym typeface="Georgia"/>
              </a:rPr>
              <a:t>”</a:t>
            </a:r>
            <a:endParaRPr i="0" sz="1800" u="none" cap="none" strike="noStrike">
              <a:solidFill>
                <a:schemeClr val="accent1"/>
              </a:solidFill>
              <a:latin typeface="Georgia"/>
              <a:ea typeface="Georgia"/>
              <a:cs typeface="Georgia"/>
              <a:sym typeface="Georgia"/>
            </a:endParaRPr>
          </a:p>
        </p:txBody>
      </p:sp>
      <p:sp>
        <p:nvSpPr>
          <p:cNvPr id="60" name="Google Shape;60;p13"/>
          <p:cNvSpPr txBox="1"/>
          <p:nvPr>
            <p:ph idx="1" type="subTitle"/>
          </p:nvPr>
        </p:nvSpPr>
        <p:spPr>
          <a:xfrm>
            <a:off x="0" y="788475"/>
            <a:ext cx="9144000" cy="78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2"/>
              </a:buClr>
              <a:buSzPts val="2400"/>
              <a:buFont typeface="Old Standard TT"/>
              <a:buNone/>
            </a:pPr>
            <a:r>
              <a:rPr b="1" lang="en" sz="2800">
                <a:solidFill>
                  <a:srgbClr val="F1C232"/>
                </a:solidFill>
              </a:rPr>
              <a:t>An International Dragon Genetics Lab</a:t>
            </a:r>
            <a:endParaRPr b="1" i="0" sz="2800" u="none" cap="none" strike="noStrike">
              <a:solidFill>
                <a:srgbClr val="F1C232"/>
              </a:solidFill>
              <a:latin typeface="Old Standard TT"/>
              <a:ea typeface="Old Standard TT"/>
              <a:cs typeface="Old Standard TT"/>
              <a:sym typeface="Old Standard TT"/>
            </a:endParaRPr>
          </a:p>
        </p:txBody>
      </p:sp>
      <p:pic>
        <p:nvPicPr>
          <p:cNvPr id="61" name="Google Shape;61;p13"/>
          <p:cNvPicPr preferRelativeResize="0"/>
          <p:nvPr/>
        </p:nvPicPr>
        <p:blipFill>
          <a:blip r:embed="rId3">
            <a:alphaModFix/>
          </a:blip>
          <a:stretch>
            <a:fillRect/>
          </a:stretch>
        </p:blipFill>
        <p:spPr>
          <a:xfrm>
            <a:off x="248275" y="2180075"/>
            <a:ext cx="1662484" cy="2351498"/>
          </a:xfrm>
          <a:prstGeom prst="rect">
            <a:avLst/>
          </a:prstGeom>
          <a:noFill/>
          <a:ln>
            <a:noFill/>
          </a:ln>
        </p:spPr>
      </p:pic>
      <p:sp>
        <p:nvSpPr>
          <p:cNvPr id="62" name="Google Shape;62;p13"/>
          <p:cNvSpPr txBox="1"/>
          <p:nvPr/>
        </p:nvSpPr>
        <p:spPr>
          <a:xfrm>
            <a:off x="7598875" y="4341075"/>
            <a:ext cx="1545000" cy="8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Designed a</a:t>
            </a:r>
            <a:endParaRPr/>
          </a:p>
        </p:txBody>
      </p:sp>
      <p:pic>
        <p:nvPicPr>
          <p:cNvPr id="63" name="Google Shape;63;p13"/>
          <p:cNvPicPr preferRelativeResize="0"/>
          <p:nvPr/>
        </p:nvPicPr>
        <p:blipFill>
          <a:blip r:embed="rId4">
            <a:alphaModFix/>
          </a:blip>
          <a:stretch>
            <a:fillRect/>
          </a:stretch>
        </p:blipFill>
        <p:spPr>
          <a:xfrm>
            <a:off x="7206378" y="2180080"/>
            <a:ext cx="1545000" cy="2351496"/>
          </a:xfrm>
          <a:prstGeom prst="rect">
            <a:avLst/>
          </a:prstGeom>
          <a:noFill/>
          <a:ln>
            <a:noFill/>
          </a:ln>
        </p:spPr>
      </p:pic>
      <p:pic>
        <p:nvPicPr>
          <p:cNvPr id="64" name="Google Shape;64;p13"/>
          <p:cNvPicPr preferRelativeResize="0"/>
          <p:nvPr/>
        </p:nvPicPr>
        <p:blipFill>
          <a:blip r:embed="rId5">
            <a:alphaModFix/>
          </a:blip>
          <a:stretch>
            <a:fillRect/>
          </a:stretch>
        </p:blipFill>
        <p:spPr>
          <a:xfrm>
            <a:off x="2250971" y="1533950"/>
            <a:ext cx="4615177" cy="3262725"/>
          </a:xfrm>
          <a:prstGeom prst="rect">
            <a:avLst/>
          </a:prstGeom>
          <a:noFill/>
          <a:ln>
            <a:noFill/>
          </a:ln>
        </p:spPr>
      </p:pic>
      <p:sp>
        <p:nvSpPr>
          <p:cNvPr id="65" name="Google Shape;65;p13"/>
          <p:cNvSpPr txBox="1"/>
          <p:nvPr/>
        </p:nvSpPr>
        <p:spPr>
          <a:xfrm>
            <a:off x="7696275" y="788463"/>
            <a:ext cx="1905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1"/>
                </a:solidFill>
              </a:rPr>
              <a:t>©</a:t>
            </a:r>
            <a:endParaRPr sz="16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33" name="Shape 133"/>
        <p:cNvGrpSpPr/>
        <p:nvPr/>
      </p:nvGrpSpPr>
      <p:grpSpPr>
        <a:xfrm>
          <a:off x="0" y="0"/>
          <a:ext cx="0" cy="0"/>
          <a:chOff x="0" y="0"/>
          <a:chExt cx="0" cy="0"/>
        </a:xfrm>
      </p:grpSpPr>
      <p:sp>
        <p:nvSpPr>
          <p:cNvPr id="134" name="Google Shape;134;p22"/>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Part 2 - The Genetics of Dragons</a:t>
            </a:r>
            <a:endParaRPr b="0" i="0" sz="3000" u="none" cap="none" strike="noStrike">
              <a:solidFill>
                <a:schemeClr val="dk1"/>
              </a:solidFill>
              <a:latin typeface="Old Standard TT"/>
              <a:ea typeface="Old Standard TT"/>
              <a:cs typeface="Old Standard TT"/>
              <a:sym typeface="Old Standard TT"/>
            </a:endParaRPr>
          </a:p>
        </p:txBody>
      </p:sp>
      <p:sp>
        <p:nvSpPr>
          <p:cNvPr id="135" name="Google Shape;135;p22"/>
          <p:cNvSpPr txBox="1"/>
          <p:nvPr>
            <p:ph idx="1" type="body"/>
          </p:nvPr>
        </p:nvSpPr>
        <p:spPr>
          <a:xfrm>
            <a:off x="311700" y="1171600"/>
            <a:ext cx="5001000" cy="3708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In </a:t>
            </a:r>
            <a:r>
              <a:rPr lang="en"/>
              <a:t>this lab </a:t>
            </a:r>
            <a:r>
              <a:rPr b="0" i="0" lang="en" sz="1800" u="none" cap="none" strike="noStrike">
                <a:solidFill>
                  <a:schemeClr val="dk1"/>
                </a:solidFill>
                <a:latin typeface="Old Standard TT"/>
                <a:ea typeface="Old Standard TT"/>
                <a:cs typeface="Old Standard TT"/>
                <a:sym typeface="Old Standard TT"/>
              </a:rPr>
              <a:t>“</a:t>
            </a:r>
            <a:r>
              <a:rPr lang="en"/>
              <a:t>On The Mating of Dragons</a:t>
            </a:r>
            <a:r>
              <a:rPr b="0" i="0" lang="en" sz="1800" u="none" cap="none" strike="noStrike">
                <a:solidFill>
                  <a:schemeClr val="dk1"/>
                </a:solidFill>
                <a:latin typeface="Old Standard TT"/>
                <a:ea typeface="Old Standard TT"/>
                <a:cs typeface="Old Standard TT"/>
                <a:sym typeface="Old Standard TT"/>
              </a:rPr>
              <a:t>” you will be simulating the production of </a:t>
            </a:r>
            <a:r>
              <a:rPr b="1" i="1" lang="en" sz="1800" u="none" cap="none" strike="noStrike">
                <a:solidFill>
                  <a:schemeClr val="dk1"/>
                </a:solidFill>
                <a:latin typeface="Old Standard TT"/>
                <a:ea typeface="Old Standard TT"/>
                <a:cs typeface="Old Standard TT"/>
                <a:sym typeface="Old Standard TT"/>
              </a:rPr>
              <a:t>haploid </a:t>
            </a:r>
            <a:r>
              <a:rPr b="0" i="0" lang="en" sz="1800" u="none" cap="none" strike="noStrike">
                <a:solidFill>
                  <a:schemeClr val="dk1"/>
                </a:solidFill>
                <a:latin typeface="Old Standard TT"/>
                <a:ea typeface="Old Standard TT"/>
                <a:cs typeface="Old Standard TT"/>
                <a:sym typeface="Old Standard TT"/>
              </a:rPr>
              <a:t>(n) sex cells (with half the DNA of the parent) and then combining </a:t>
            </a:r>
            <a:r>
              <a:rPr lang="en"/>
              <a:t>this</a:t>
            </a:r>
            <a:r>
              <a:rPr b="0" i="0" lang="en" sz="1800" u="none" cap="none" strike="noStrike">
                <a:solidFill>
                  <a:schemeClr val="dk1"/>
                </a:solidFill>
                <a:latin typeface="Old Standard TT"/>
                <a:ea typeface="Old Standard TT"/>
                <a:cs typeface="Old Standard TT"/>
                <a:sym typeface="Old Standard TT"/>
              </a:rPr>
              <a:t> sex cell with the sex cell from another dragon to create a new </a:t>
            </a:r>
            <a:r>
              <a:rPr b="1" i="1" lang="en" sz="1800" u="none" cap="none" strike="noStrike">
                <a:solidFill>
                  <a:schemeClr val="dk1"/>
                </a:solidFill>
                <a:latin typeface="Old Standard TT"/>
                <a:ea typeface="Old Standard TT"/>
                <a:cs typeface="Old Standard TT"/>
                <a:sym typeface="Old Standard TT"/>
              </a:rPr>
              <a:t>fertilized</a:t>
            </a:r>
            <a:r>
              <a:rPr b="1" i="0" lang="en" sz="1800" u="none" cap="none" strike="noStrike">
                <a:solidFill>
                  <a:schemeClr val="dk1"/>
                </a:solidFill>
                <a:latin typeface="Old Standard TT"/>
                <a:ea typeface="Old Standard TT"/>
                <a:cs typeface="Old Standard TT"/>
                <a:sym typeface="Old Standard TT"/>
              </a:rPr>
              <a:t> </a:t>
            </a:r>
            <a:r>
              <a:rPr b="0" i="0" lang="en" sz="1800" u="none" cap="none" strike="noStrike">
                <a:solidFill>
                  <a:schemeClr val="dk1"/>
                </a:solidFill>
                <a:latin typeface="Old Standard TT"/>
                <a:ea typeface="Old Standard TT"/>
                <a:cs typeface="Old Standard TT"/>
                <a:sym typeface="Old Standard TT"/>
              </a:rPr>
              <a:t>egg or </a:t>
            </a:r>
            <a:r>
              <a:rPr b="1" i="0" lang="en" sz="1800" u="sng" cap="none" strike="noStrike">
                <a:solidFill>
                  <a:schemeClr val="dk1"/>
                </a:solidFill>
              </a:rPr>
              <a:t>zygote</a:t>
            </a:r>
            <a:r>
              <a:rPr b="0" i="0" lang="en" sz="1800" u="none" cap="none" strike="noStrike">
                <a:solidFill>
                  <a:schemeClr val="dk1"/>
                </a:solidFill>
                <a:latin typeface="Old Standard TT"/>
                <a:ea typeface="Old Standard TT"/>
                <a:cs typeface="Old Standard TT"/>
                <a:sym typeface="Old Standard TT"/>
              </a:rPr>
              <a:t>(2n).</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Remember</a:t>
            </a:r>
            <a:r>
              <a:rPr b="0" i="0" lang="en" sz="1800" u="none" cap="none" strike="noStrike">
                <a:solidFill>
                  <a:schemeClr val="dk1"/>
                </a:solidFill>
                <a:latin typeface="Old Standard TT"/>
                <a:ea typeface="Old Standard TT"/>
                <a:cs typeface="Old Standard TT"/>
                <a:sym typeface="Old Standard TT"/>
              </a:rPr>
              <a:t> that a </a:t>
            </a:r>
            <a:r>
              <a:rPr b="1" i="1" lang="en" sz="1800" u="none" cap="none" strike="noStrike">
                <a:solidFill>
                  <a:schemeClr val="dk1"/>
                </a:solidFill>
                <a:latin typeface="Old Standard TT"/>
                <a:ea typeface="Old Standard TT"/>
                <a:cs typeface="Old Standard TT"/>
                <a:sym typeface="Old Standard TT"/>
              </a:rPr>
              <a:t>gene</a:t>
            </a:r>
            <a:r>
              <a:rPr b="0" i="0" lang="en" sz="1800" u="none" cap="none" strike="noStrike">
                <a:solidFill>
                  <a:schemeClr val="dk1"/>
                </a:solidFill>
                <a:latin typeface="Old Standard TT"/>
                <a:ea typeface="Old Standard TT"/>
                <a:cs typeface="Old Standard TT"/>
                <a:sym typeface="Old Standard TT"/>
              </a:rPr>
              <a:t> represents a segment of DNA that codes for heritable traits in the form of proteins made by following the </a:t>
            </a:r>
            <a:r>
              <a:rPr lang="en"/>
              <a:t>instructions found on </a:t>
            </a:r>
            <a:r>
              <a:rPr b="0" i="0" lang="en" sz="1800" u="none" cap="none" strike="noStrike">
                <a:solidFill>
                  <a:schemeClr val="dk1"/>
                </a:solidFill>
                <a:latin typeface="Old Standard TT"/>
                <a:ea typeface="Old Standard TT"/>
                <a:cs typeface="Old Standard TT"/>
                <a:sym typeface="Old Standard TT"/>
              </a:rPr>
              <a:t>DNA.  These genes occur in </a:t>
            </a:r>
            <a:r>
              <a:rPr b="1" i="1" lang="en" sz="1800" u="none" cap="none" strike="noStrike">
                <a:solidFill>
                  <a:schemeClr val="dk1"/>
                </a:solidFill>
                <a:latin typeface="Old Standard TT"/>
                <a:ea typeface="Old Standard TT"/>
                <a:cs typeface="Old Standard TT"/>
                <a:sym typeface="Old Standard TT"/>
              </a:rPr>
              <a:t>Homologous pairs</a:t>
            </a:r>
            <a:r>
              <a:rPr b="0" i="0" lang="en" sz="1800" u="none" cap="none" strike="noStrike">
                <a:solidFill>
                  <a:schemeClr val="dk1"/>
                </a:solidFill>
                <a:latin typeface="Old Standard TT"/>
                <a:ea typeface="Old Standard TT"/>
                <a:cs typeface="Old Standard TT"/>
                <a:sym typeface="Old Standard TT"/>
              </a:rPr>
              <a:t> (</a:t>
            </a:r>
            <a:r>
              <a:rPr b="0" i="0" lang="en" sz="1800" u="none" cap="none" strike="noStrike">
                <a:solidFill>
                  <a:schemeClr val="dk1"/>
                </a:solidFill>
                <a:latin typeface="Old Standard TT"/>
                <a:ea typeface="Old Standard TT"/>
                <a:cs typeface="Old Standard TT"/>
                <a:sym typeface="Old Standard TT"/>
              </a:rPr>
              <a:t>2n</a:t>
            </a:r>
            <a:r>
              <a:rPr b="0" i="0" lang="en" sz="1800" u="none" cap="none" strike="noStrike">
                <a:solidFill>
                  <a:schemeClr val="dk1"/>
                </a:solidFill>
                <a:latin typeface="Old Standard TT"/>
                <a:ea typeface="Old Standard TT"/>
                <a:cs typeface="Old Standard TT"/>
                <a:sym typeface="Old Standard TT"/>
              </a:rPr>
              <a:t>).   </a:t>
            </a:r>
            <a:endParaRPr b="0" i="0" sz="1800" u="none" cap="none" strike="noStrike">
              <a:solidFill>
                <a:schemeClr val="dk1"/>
              </a:solidFill>
              <a:latin typeface="Old Standard TT"/>
              <a:ea typeface="Old Standard TT"/>
              <a:cs typeface="Old Standard TT"/>
              <a:sym typeface="Old Standard TT"/>
            </a:endParaRPr>
          </a:p>
        </p:txBody>
      </p:sp>
      <p:pic>
        <p:nvPicPr>
          <p:cNvPr id="136" name="Google Shape;136;p22"/>
          <p:cNvPicPr preferRelativeResize="0"/>
          <p:nvPr/>
        </p:nvPicPr>
        <p:blipFill>
          <a:blip r:embed="rId3">
            <a:alphaModFix/>
          </a:blip>
          <a:stretch>
            <a:fillRect/>
          </a:stretch>
        </p:blipFill>
        <p:spPr>
          <a:xfrm>
            <a:off x="5968200" y="312500"/>
            <a:ext cx="3001125" cy="4567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21377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How to </a:t>
            </a:r>
            <a:r>
              <a:rPr lang="en"/>
              <a:t>H</a:t>
            </a:r>
            <a:r>
              <a:rPr b="0" i="0" lang="en" sz="3000" u="none" cap="none" strike="noStrike">
                <a:solidFill>
                  <a:schemeClr val="dk1"/>
                </a:solidFill>
                <a:latin typeface="Old Standard TT"/>
                <a:ea typeface="Old Standard TT"/>
                <a:cs typeface="Old Standard TT"/>
                <a:sym typeface="Old Standard TT"/>
              </a:rPr>
              <a:t>atch a Dragon Egg</a:t>
            </a:r>
            <a:endParaRPr b="0" i="0" sz="3000" u="none" cap="none" strike="noStrike">
              <a:solidFill>
                <a:schemeClr val="dk1"/>
              </a:solidFill>
              <a:latin typeface="Old Standard TT"/>
              <a:ea typeface="Old Standard TT"/>
              <a:cs typeface="Old Standard TT"/>
              <a:sym typeface="Old Standard TT"/>
            </a:endParaRPr>
          </a:p>
        </p:txBody>
      </p:sp>
      <p:sp>
        <p:nvSpPr>
          <p:cNvPr id="142" name="Google Shape;142;p23"/>
          <p:cNvSpPr txBox="1"/>
          <p:nvPr>
            <p:ph idx="1" type="body"/>
          </p:nvPr>
        </p:nvSpPr>
        <p:spPr>
          <a:xfrm>
            <a:off x="4136050" y="1003275"/>
            <a:ext cx="4554000" cy="398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600" u="none" cap="none" strike="noStrike">
                <a:solidFill>
                  <a:schemeClr val="dk1"/>
                </a:solidFill>
                <a:latin typeface="Old Standard TT"/>
                <a:ea typeface="Old Standard TT"/>
                <a:cs typeface="Old Standard TT"/>
                <a:sym typeface="Old Standard TT"/>
              </a:rPr>
              <a:t>You will be given a dragon egg with a list of </a:t>
            </a:r>
            <a:r>
              <a:rPr b="1" i="1" lang="en" sz="1600" u="none" cap="none" strike="noStrike">
                <a:solidFill>
                  <a:schemeClr val="dk1"/>
                </a:solidFill>
                <a:latin typeface="Old Standard TT"/>
                <a:ea typeface="Old Standard TT"/>
                <a:cs typeface="Old Standard TT"/>
                <a:sym typeface="Old Standard TT"/>
              </a:rPr>
              <a:t>genotypes</a:t>
            </a:r>
            <a:r>
              <a:rPr b="0" i="0" lang="en" sz="1600" u="none" cap="none" strike="noStrike">
                <a:solidFill>
                  <a:schemeClr val="dk1"/>
                </a:solidFill>
                <a:latin typeface="Old Standard TT"/>
                <a:ea typeface="Old Standard TT"/>
                <a:cs typeface="Old Standard TT"/>
                <a:sym typeface="Old Standard TT"/>
              </a:rPr>
              <a:t> [Tt] = 2n.  Different versions of the same gene are referred to as different </a:t>
            </a:r>
            <a:r>
              <a:rPr b="1" i="1" lang="en" sz="1600" u="none" cap="none" strike="noStrike">
                <a:solidFill>
                  <a:schemeClr val="dk1"/>
                </a:solidFill>
                <a:latin typeface="Old Standard TT"/>
                <a:ea typeface="Old Standard TT"/>
                <a:cs typeface="Old Standard TT"/>
                <a:sym typeface="Old Standard TT"/>
              </a:rPr>
              <a:t>alleles </a:t>
            </a:r>
            <a:r>
              <a:rPr b="0" i="0" lang="en" sz="1600" u="none" cap="none" strike="noStrike">
                <a:solidFill>
                  <a:schemeClr val="dk1"/>
                </a:solidFill>
                <a:latin typeface="Old Standard TT"/>
                <a:ea typeface="Old Standard TT"/>
                <a:cs typeface="Old Standard TT"/>
                <a:sym typeface="Old Standard TT"/>
              </a:rPr>
              <a:t>of the same </a:t>
            </a:r>
            <a:r>
              <a:rPr b="1" i="1" lang="en" sz="1600" u="none" cap="none" strike="noStrike">
                <a:solidFill>
                  <a:schemeClr val="dk1"/>
                </a:solidFill>
              </a:rPr>
              <a:t>trait</a:t>
            </a:r>
            <a:r>
              <a:rPr b="0" i="0" lang="en" sz="1600" u="none" cap="none" strike="noStrike">
                <a:solidFill>
                  <a:schemeClr val="dk1"/>
                </a:solidFill>
                <a:latin typeface="Old Standard TT"/>
                <a:ea typeface="Old Standard TT"/>
                <a:cs typeface="Old Standard TT"/>
                <a:sym typeface="Old Standard TT"/>
              </a:rPr>
              <a:t>. This presentation will explain the various genotypes (the 2 alleles) and how they are expressed as </a:t>
            </a:r>
            <a:r>
              <a:rPr b="1" i="1" lang="en" sz="1600" u="none" cap="none" strike="noStrike">
                <a:solidFill>
                  <a:schemeClr val="dk1"/>
                </a:solidFill>
                <a:latin typeface="Old Standard TT"/>
                <a:ea typeface="Old Standard TT"/>
                <a:cs typeface="Old Standard TT"/>
                <a:sym typeface="Old Standard TT"/>
              </a:rPr>
              <a:t>phenotypes</a:t>
            </a:r>
            <a:r>
              <a:rPr b="0" i="0" lang="en" sz="1600" u="none" cap="none" strike="noStrike">
                <a:solidFill>
                  <a:schemeClr val="dk1"/>
                </a:solidFill>
                <a:latin typeface="Old Standard TT"/>
                <a:ea typeface="Old Standard TT"/>
                <a:cs typeface="Old Standard TT"/>
                <a:sym typeface="Old Standard TT"/>
              </a:rPr>
              <a:t> (what you see) for each </a:t>
            </a:r>
            <a:r>
              <a:rPr lang="en" sz="1600" u="none" cap="none" strike="noStrike">
                <a:solidFill>
                  <a:schemeClr val="dk1"/>
                </a:solidFill>
              </a:rPr>
              <a:t>trait</a:t>
            </a:r>
            <a:r>
              <a:rPr b="0" i="0" lang="en" sz="1600" u="none" cap="none" strike="noStrike">
                <a:solidFill>
                  <a:schemeClr val="dk1"/>
                </a:solidFill>
                <a:latin typeface="Old Standard TT"/>
                <a:ea typeface="Old Standard TT"/>
                <a:cs typeface="Old Standard TT"/>
                <a:sym typeface="Old Standard TT"/>
              </a:rPr>
              <a:t>.</a:t>
            </a:r>
            <a:endParaRPr b="0" i="0" sz="16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600" u="none" cap="none" strike="noStrike">
                <a:solidFill>
                  <a:schemeClr val="dk1"/>
                </a:solidFill>
                <a:latin typeface="Old Standard TT"/>
                <a:ea typeface="Old Standard TT"/>
                <a:cs typeface="Old Standard TT"/>
                <a:sym typeface="Old Standard TT"/>
              </a:rPr>
              <a:t>Most of </a:t>
            </a:r>
            <a:r>
              <a:rPr lang="en" sz="1600"/>
              <a:t>the</a:t>
            </a:r>
            <a:r>
              <a:rPr b="0" i="0" lang="en" sz="1600" u="none" cap="none" strike="noStrike">
                <a:solidFill>
                  <a:schemeClr val="dk1"/>
                </a:solidFill>
                <a:latin typeface="Old Standard TT"/>
                <a:ea typeface="Old Standard TT"/>
                <a:cs typeface="Old Standard TT"/>
                <a:sym typeface="Old Standard TT"/>
              </a:rPr>
              <a:t> genes in the lab will occur in </a:t>
            </a:r>
            <a:r>
              <a:rPr b="1" i="1" lang="en" sz="1600" u="none" cap="none" strike="noStrike">
                <a:solidFill>
                  <a:schemeClr val="dk1"/>
                </a:solidFill>
                <a:latin typeface="Old Standard TT"/>
                <a:ea typeface="Old Standard TT"/>
                <a:cs typeface="Old Standard TT"/>
                <a:sym typeface="Old Standard TT"/>
              </a:rPr>
              <a:t>Homologous pairs</a:t>
            </a:r>
            <a:r>
              <a:rPr b="0" i="0" lang="en" sz="1600" u="none" cap="none" strike="noStrike">
                <a:solidFill>
                  <a:schemeClr val="dk1"/>
                </a:solidFill>
                <a:latin typeface="Old Standard TT"/>
                <a:ea typeface="Old Standard TT"/>
                <a:cs typeface="Old Standard TT"/>
                <a:sym typeface="Old Standard TT"/>
              </a:rPr>
              <a:t>.  This means they will each be located in the same location on both (2n) chromosomes. Some sex linked traits and/or feathers may have only 1 copy of a gene</a:t>
            </a:r>
            <a:r>
              <a:rPr lang="en" sz="1600"/>
              <a:t>.</a:t>
            </a:r>
            <a:endParaRPr b="0" i="0" sz="16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b="0" i="0" lang="en" sz="1600" u="none" cap="none" strike="noStrike">
                <a:solidFill>
                  <a:schemeClr val="dk1"/>
                </a:solidFill>
                <a:latin typeface="Old Standard TT"/>
                <a:ea typeface="Old Standard TT"/>
                <a:cs typeface="Old Standard TT"/>
                <a:sym typeface="Old Standard TT"/>
              </a:rPr>
              <a:t> </a:t>
            </a:r>
            <a:endParaRPr b="0" i="0" sz="1600" u="none" cap="none" strike="noStrike">
              <a:solidFill>
                <a:schemeClr val="dk1"/>
              </a:solidFill>
              <a:latin typeface="Old Standard TT"/>
              <a:ea typeface="Old Standard TT"/>
              <a:cs typeface="Old Standard TT"/>
              <a:sym typeface="Old Standard TT"/>
            </a:endParaRPr>
          </a:p>
        </p:txBody>
      </p:sp>
      <p:pic>
        <p:nvPicPr>
          <p:cNvPr id="143" name="Google Shape;143;p23"/>
          <p:cNvPicPr preferRelativeResize="0"/>
          <p:nvPr/>
        </p:nvPicPr>
        <p:blipFill rotWithShape="1">
          <a:blip r:embed="rId3">
            <a:alphaModFix/>
          </a:blip>
          <a:srcRect b="0" l="36143" r="23108" t="0"/>
          <a:stretch/>
        </p:blipFill>
        <p:spPr>
          <a:xfrm>
            <a:off x="389715" y="1003275"/>
            <a:ext cx="2950636" cy="3987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0" y="0"/>
            <a:ext cx="19467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1" lang="en"/>
              <a:t>Trait </a:t>
            </a:r>
            <a:r>
              <a:rPr b="1" i="0" lang="en" sz="3000" u="none" cap="none" strike="noStrike">
                <a:solidFill>
                  <a:schemeClr val="dk1"/>
                </a:solidFill>
                <a:latin typeface="Old Standard TT"/>
                <a:ea typeface="Old Standard TT"/>
                <a:cs typeface="Old Standard TT"/>
                <a:sym typeface="Old Standard TT"/>
              </a:rPr>
              <a:t>List</a:t>
            </a:r>
            <a:endParaRPr b="1" i="0" sz="3000" u="none" cap="none" strike="noStrike">
              <a:solidFill>
                <a:schemeClr val="dk1"/>
              </a:solidFill>
              <a:latin typeface="Old Standard TT"/>
              <a:ea typeface="Old Standard TT"/>
              <a:cs typeface="Old Standard TT"/>
              <a:sym typeface="Old Standard TT"/>
            </a:endParaRPr>
          </a:p>
        </p:txBody>
      </p:sp>
      <p:sp>
        <p:nvSpPr>
          <p:cNvPr id="149" name="Google Shape;149;p24"/>
          <p:cNvSpPr txBox="1"/>
          <p:nvPr>
            <p:ph idx="1" type="body"/>
          </p:nvPr>
        </p:nvSpPr>
        <p:spPr>
          <a:xfrm>
            <a:off x="179250" y="1386815"/>
            <a:ext cx="1757100" cy="35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Chromosome 1</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Color 1 </a:t>
            </a:r>
            <a:endParaRPr b="0" i="0" sz="1800" u="none" cap="none" strike="noStrike">
              <a:solidFill>
                <a:schemeClr val="dk1"/>
              </a:solidFill>
              <a:latin typeface="Old Standard TT"/>
              <a:ea typeface="Old Standard TT"/>
              <a:cs typeface="Old Standard TT"/>
              <a:sym typeface="Old Standard TT"/>
            </a:endParaRPr>
          </a:p>
          <a:p>
            <a:pPr indent="0" lvl="0" marL="45720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[R,r]</a:t>
            </a:r>
            <a:endParaRPr b="0" i="0" sz="1800" u="none" cap="none" strike="noStrike">
              <a:solidFill>
                <a:schemeClr val="dk1"/>
              </a:solidFill>
              <a:latin typeface="Old Standard TT"/>
              <a:ea typeface="Old Standard TT"/>
              <a:cs typeface="Old Standard TT"/>
              <a:sym typeface="Old Standard TT"/>
            </a:endParaRPr>
          </a:p>
          <a:p>
            <a:pPr indent="0" lvl="0" marL="45720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Color </a:t>
            </a:r>
            <a:r>
              <a:rPr b="0" i="0" lang="en" sz="1800" u="none" cap="none" strike="noStrike">
                <a:solidFill>
                  <a:schemeClr val="dk1"/>
                </a:solidFill>
                <a:latin typeface="Old Standard TT"/>
                <a:ea typeface="Old Standard TT"/>
                <a:cs typeface="Old Standard TT"/>
                <a:sym typeface="Old Standard TT"/>
              </a:rPr>
              <a:t>Control</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[C,c]</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Toe Number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[T</a:t>
            </a:r>
            <a:r>
              <a:rPr baseline="-25000" lang="en"/>
              <a:t>1</a:t>
            </a:r>
            <a:r>
              <a:rPr lang="en"/>
              <a:t>, t</a:t>
            </a:r>
            <a:r>
              <a:rPr baseline="-25000" lang="en"/>
              <a:t>1</a:t>
            </a:r>
            <a:r>
              <a:rPr lang="en"/>
              <a:t>]</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Treasure Lust</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[T</a:t>
            </a:r>
            <a:r>
              <a:rPr baseline="-25000" lang="en"/>
              <a:t>2</a:t>
            </a:r>
            <a:r>
              <a:rPr lang="en"/>
              <a:t>, t</a:t>
            </a:r>
            <a:r>
              <a:rPr baseline="-25000" lang="en"/>
              <a:t>2</a:t>
            </a:r>
            <a:r>
              <a:rPr lang="en"/>
              <a:t>]</a:t>
            </a:r>
            <a:endParaRPr/>
          </a:p>
        </p:txBody>
      </p:sp>
      <p:sp>
        <p:nvSpPr>
          <p:cNvPr id="150" name="Google Shape;150;p24"/>
          <p:cNvSpPr txBox="1"/>
          <p:nvPr>
            <p:ph idx="1" type="body"/>
          </p:nvPr>
        </p:nvSpPr>
        <p:spPr>
          <a:xfrm>
            <a:off x="1936350" y="1386815"/>
            <a:ext cx="1757100" cy="35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Chromosome 2</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Color 2</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[G,g]</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Color Pattern</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[C1,C2]</a:t>
            </a:r>
            <a:endParaRPr/>
          </a:p>
          <a:p>
            <a:pPr indent="0" lvl="0" marL="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Horn</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[H,h]</a:t>
            </a:r>
            <a:endParaRPr/>
          </a:p>
          <a:p>
            <a:pPr indent="0" lvl="0" marL="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Spines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[S,s]</a:t>
            </a:r>
            <a:endParaRPr/>
          </a:p>
        </p:txBody>
      </p:sp>
      <p:sp>
        <p:nvSpPr>
          <p:cNvPr id="151" name="Google Shape;151;p24"/>
          <p:cNvSpPr txBox="1"/>
          <p:nvPr>
            <p:ph idx="1" type="body"/>
          </p:nvPr>
        </p:nvSpPr>
        <p:spPr>
          <a:xfrm>
            <a:off x="3693450" y="1386815"/>
            <a:ext cx="1757100" cy="35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Chromosome 3</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Wings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[W,w]</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Neck length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[L,l]</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Tail Spike/ball</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[T,t]</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342900" lvl="0" marL="457200" marR="0" rtl="0" algn="l">
              <a:lnSpc>
                <a:spcPct val="100000"/>
              </a:lnSpc>
              <a:spcBef>
                <a:spcPts val="0"/>
              </a:spcBef>
              <a:spcAft>
                <a:spcPts val="0"/>
              </a:spcAft>
              <a:buClr>
                <a:schemeClr val="dk1"/>
              </a:buClr>
              <a:buSzPts val="1800"/>
              <a:buFont typeface="Old Standard TT"/>
              <a:buChar char="+"/>
            </a:pPr>
            <a:r>
              <a:rPr b="0" i="0" lang="en" sz="1800" u="none" cap="none" strike="noStrike">
                <a:solidFill>
                  <a:schemeClr val="dk1"/>
                </a:solidFill>
                <a:latin typeface="Old Standard TT"/>
                <a:ea typeface="Old Standard TT"/>
                <a:cs typeface="Old Standard TT"/>
                <a:sym typeface="Old Standard TT"/>
              </a:rPr>
              <a:t>Feathers</a:t>
            </a:r>
            <a:endParaRPr b="0" i="0" sz="1800" u="none" cap="none" strike="noStrike">
              <a:solidFill>
                <a:schemeClr val="dk1"/>
              </a:solidFill>
              <a:latin typeface="Old Standard TT"/>
              <a:ea typeface="Old Standard TT"/>
              <a:cs typeface="Old Standard TT"/>
              <a:sym typeface="Old Standard TT"/>
            </a:endParaRPr>
          </a:p>
          <a:p>
            <a:pPr indent="0" lvl="0" marL="457200" marR="0" rtl="0" algn="l">
              <a:lnSpc>
                <a:spcPct val="100000"/>
              </a:lnSpc>
              <a:spcBef>
                <a:spcPts val="0"/>
              </a:spcBef>
              <a:spcAft>
                <a:spcPts val="0"/>
              </a:spcAft>
              <a:buNone/>
            </a:pPr>
            <a:r>
              <a:rPr lang="en"/>
              <a:t>[F,f,none]</a:t>
            </a:r>
            <a:endParaRPr/>
          </a:p>
        </p:txBody>
      </p:sp>
      <p:sp>
        <p:nvSpPr>
          <p:cNvPr id="152" name="Google Shape;152;p24"/>
          <p:cNvSpPr txBox="1"/>
          <p:nvPr>
            <p:ph idx="1" type="body"/>
          </p:nvPr>
        </p:nvSpPr>
        <p:spPr>
          <a:xfrm>
            <a:off x="7207650" y="1133700"/>
            <a:ext cx="1757100" cy="383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Sex Chromosome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X/Y- Gender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[X,Y]</a:t>
            </a:r>
            <a:endParaRPr/>
          </a:p>
          <a:p>
            <a:pPr indent="0" lvl="0" marL="0" marR="0" rtl="0" algn="l">
              <a:lnSpc>
                <a:spcPct val="100000"/>
              </a:lnSpc>
              <a:spcBef>
                <a:spcPts val="0"/>
              </a:spcBef>
              <a:spcAft>
                <a:spcPts val="0"/>
              </a:spcAft>
              <a:buClr>
                <a:schemeClr val="dk1"/>
              </a:buClr>
              <a:buSzPts val="1800"/>
              <a:buFont typeface="Old Standard TT"/>
              <a:buNone/>
            </a:pPr>
            <a:r>
              <a:t/>
            </a:r>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Endurance 1</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a:t>
            </a:r>
            <a:r>
              <a:rPr lang="en"/>
              <a:t>[E</a:t>
            </a:r>
            <a:r>
              <a:rPr baseline="-25000" lang="en"/>
              <a:t>1</a:t>
            </a:r>
            <a:r>
              <a:rPr lang="en"/>
              <a:t>,e</a:t>
            </a:r>
            <a:r>
              <a:rPr baseline="-25000" lang="en"/>
              <a:t>1</a:t>
            </a:r>
            <a:r>
              <a:rPr lang="en"/>
              <a:t>]</a:t>
            </a:r>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Endurance 2</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X only- [E</a:t>
            </a:r>
            <a:r>
              <a:rPr baseline="-25000" lang="en"/>
              <a:t>2</a:t>
            </a:r>
            <a:r>
              <a:rPr lang="en"/>
              <a:t>,e</a:t>
            </a:r>
            <a:r>
              <a:rPr baseline="-25000" lang="en"/>
              <a:t>2</a:t>
            </a:r>
            <a:r>
              <a:rPr lang="en"/>
              <a:t>] </a:t>
            </a:r>
            <a:endParaRPr/>
          </a:p>
          <a:p>
            <a:pPr indent="0" lvl="0" marL="0" marR="0" rtl="0" algn="l">
              <a:lnSpc>
                <a:spcPct val="100000"/>
              </a:lnSpc>
              <a:spcBef>
                <a:spcPts val="0"/>
              </a:spcBef>
              <a:spcAft>
                <a:spcPts val="0"/>
              </a:spcAft>
              <a:buClr>
                <a:schemeClr val="dk1"/>
              </a:buClr>
              <a:buSzPts val="1800"/>
              <a:buFont typeface="Old Standard TT"/>
              <a:buNone/>
            </a:pPr>
            <a:r>
              <a:t/>
            </a:r>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Jeweled eyes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X only- [J,j]</a:t>
            </a:r>
            <a:endParaRPr/>
          </a:p>
        </p:txBody>
      </p:sp>
      <p:sp>
        <p:nvSpPr>
          <p:cNvPr id="153" name="Google Shape;153;p24"/>
          <p:cNvSpPr txBox="1"/>
          <p:nvPr>
            <p:ph idx="1" type="body"/>
          </p:nvPr>
        </p:nvSpPr>
        <p:spPr>
          <a:xfrm>
            <a:off x="5450550" y="1386815"/>
            <a:ext cx="1757100" cy="35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Chromosome 4</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Eggshell Color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[G,W]</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“Fire breathing”</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[F,f]</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Tendrils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[T,t]</a:t>
            </a:r>
            <a:endParaRPr/>
          </a:p>
          <a:p>
            <a:pPr indent="0" lvl="0" marL="0" marR="0" rtl="0" algn="l">
              <a:lnSpc>
                <a:spcPct val="100000"/>
              </a:lnSpc>
              <a:spcBef>
                <a:spcPts val="0"/>
              </a:spcBef>
              <a:spcAft>
                <a:spcPts val="0"/>
              </a:spcAft>
              <a:buClr>
                <a:schemeClr val="dk1"/>
              </a:buClr>
              <a:buSzPts val="1800"/>
              <a:buFont typeface="Old Standard TT"/>
              <a:buNone/>
            </a:pPr>
            <a:r>
              <a:t/>
            </a:r>
            <a:endParaRPr sz="1000"/>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Speak Human</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	[S, s]</a:t>
            </a:r>
            <a:endParaRPr/>
          </a:p>
        </p:txBody>
      </p:sp>
      <p:sp>
        <p:nvSpPr>
          <p:cNvPr id="154" name="Google Shape;154;p24"/>
          <p:cNvSpPr txBox="1"/>
          <p:nvPr/>
        </p:nvSpPr>
        <p:spPr>
          <a:xfrm>
            <a:off x="2292275" y="0"/>
            <a:ext cx="4858800" cy="113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Sir </a:t>
            </a:r>
            <a:r>
              <a:rPr lang="en"/>
              <a:t>Deric </a:t>
            </a:r>
            <a:r>
              <a:rPr b="0" i="0" lang="en" sz="1400" u="none" cap="none" strike="noStrike">
                <a:solidFill>
                  <a:srgbClr val="000000"/>
                </a:solidFill>
                <a:latin typeface="Arial"/>
                <a:ea typeface="Arial"/>
                <a:cs typeface="Arial"/>
                <a:sym typeface="Arial"/>
              </a:rPr>
              <a:t>has been able to identify 1</a:t>
            </a:r>
            <a:r>
              <a:rPr lang="en"/>
              <a:t>8</a:t>
            </a:r>
            <a:r>
              <a:rPr b="0" i="0" lang="en" sz="1400" u="none" cap="none" strike="noStrike">
                <a:solidFill>
                  <a:srgbClr val="000000"/>
                </a:solidFill>
                <a:latin typeface="Arial"/>
                <a:ea typeface="Arial"/>
                <a:cs typeface="Arial"/>
                <a:sym typeface="Arial"/>
              </a:rPr>
              <a:t> traits and 1 regulatory gene on a total of 5 chromosomes.   Sir Deric </a:t>
            </a:r>
            <a:r>
              <a:rPr lang="en"/>
              <a:t>u</a:t>
            </a:r>
            <a:r>
              <a:rPr b="0" i="0" lang="en" sz="1400" u="none" cap="none" strike="noStrike">
                <a:solidFill>
                  <a:srgbClr val="000000"/>
                </a:solidFill>
                <a:latin typeface="Arial"/>
                <a:ea typeface="Arial"/>
                <a:cs typeface="Arial"/>
                <a:sym typeface="Arial"/>
              </a:rPr>
              <a:t>sed the following lettering for his alleles.  You may use it at your discretion.  Notice the frequency of </a:t>
            </a:r>
            <a:r>
              <a:rPr lang="en"/>
              <a:t>“T” if you are doing dihybrid crosses.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p>
        </p:txBody>
      </p:sp>
      <p:pic>
        <p:nvPicPr>
          <p:cNvPr id="155" name="Google Shape;155;p24"/>
          <p:cNvPicPr preferRelativeResize="0"/>
          <p:nvPr/>
        </p:nvPicPr>
        <p:blipFill>
          <a:blip r:embed="rId3">
            <a:alphaModFix/>
          </a:blip>
          <a:stretch>
            <a:fillRect/>
          </a:stretch>
        </p:blipFill>
        <p:spPr>
          <a:xfrm>
            <a:off x="8214873" y="0"/>
            <a:ext cx="929128" cy="1414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Making Your Dragon’s Chromosomes- part 1</a:t>
            </a:r>
            <a:endParaRPr b="0" i="0" sz="3000" u="none" cap="none" strike="noStrike">
              <a:solidFill>
                <a:schemeClr val="dk1"/>
              </a:solidFill>
              <a:latin typeface="Old Standard TT"/>
              <a:ea typeface="Old Standard TT"/>
              <a:cs typeface="Old Standard TT"/>
              <a:sym typeface="Old Standard TT"/>
            </a:endParaRPr>
          </a:p>
        </p:txBody>
      </p:sp>
      <p:sp>
        <p:nvSpPr>
          <p:cNvPr id="161" name="Google Shape;161;p25"/>
          <p:cNvSpPr txBox="1"/>
          <p:nvPr>
            <p:ph idx="1" type="body"/>
          </p:nvPr>
        </p:nvSpPr>
        <p:spPr>
          <a:xfrm>
            <a:off x="90375" y="1058225"/>
            <a:ext cx="4385400" cy="3974700"/>
          </a:xfrm>
          <a:prstGeom prst="rect">
            <a:avLst/>
          </a:prstGeom>
          <a:noFill/>
          <a:ln>
            <a:noFill/>
          </a:ln>
        </p:spPr>
        <p:txBody>
          <a:bodyPr anchorCtr="0" anchor="t" bIns="91425" lIns="91425" spcFirstLastPara="1" rIns="91425" wrap="square" tIns="91425">
            <a:noAutofit/>
          </a:bodyPr>
          <a:lstStyle/>
          <a:p>
            <a:pPr indent="457200" lvl="0" marL="0" marR="0" rtl="0" algn="l">
              <a:lnSpc>
                <a:spcPct val="115000"/>
              </a:lnSpc>
              <a:spcBef>
                <a:spcPts val="0"/>
              </a:spcBef>
              <a:spcAft>
                <a:spcPts val="0"/>
              </a:spcAft>
              <a:buClr>
                <a:schemeClr val="dk1"/>
              </a:buClr>
              <a:buSzPts val="1800"/>
              <a:buFont typeface="Old Standard TT"/>
              <a:buNone/>
            </a:pPr>
            <a:r>
              <a:rPr b="0" i="0" lang="en" sz="1600" u="none" cap="none" strike="noStrike">
                <a:solidFill>
                  <a:schemeClr val="dk1"/>
                </a:solidFill>
                <a:latin typeface="Old Standard TT"/>
                <a:ea typeface="Old Standard TT"/>
                <a:cs typeface="Old Standard TT"/>
                <a:sym typeface="Old Standard TT"/>
              </a:rPr>
              <a:t>Remember that the purpose of </a:t>
            </a:r>
            <a:r>
              <a:rPr b="1" i="1" lang="en" sz="1600" u="none" cap="none" strike="noStrike">
                <a:solidFill>
                  <a:schemeClr val="dk1"/>
                </a:solidFill>
              </a:rPr>
              <a:t>Meiosis</a:t>
            </a:r>
            <a:r>
              <a:rPr b="0" i="0" lang="en" sz="1600" u="none" cap="none" strike="noStrike">
                <a:solidFill>
                  <a:schemeClr val="dk1"/>
                </a:solidFill>
                <a:latin typeface="Old Standard TT"/>
                <a:ea typeface="Old Standard TT"/>
                <a:cs typeface="Old Standard TT"/>
                <a:sym typeface="Old Standard TT"/>
              </a:rPr>
              <a:t> (as </a:t>
            </a:r>
            <a:r>
              <a:rPr lang="en" sz="1600"/>
              <a:t>opposed to </a:t>
            </a:r>
            <a:r>
              <a:rPr b="1" i="1" lang="en" sz="1600"/>
              <a:t>Mitosis</a:t>
            </a:r>
            <a:r>
              <a:rPr lang="en" sz="1600"/>
              <a:t>) </a:t>
            </a:r>
            <a:r>
              <a:rPr b="0" i="0" lang="en" sz="1600" u="none" cap="none" strike="noStrike">
                <a:solidFill>
                  <a:schemeClr val="dk1"/>
                </a:solidFill>
                <a:latin typeface="Old Standard TT"/>
                <a:ea typeface="Old Standard TT"/>
                <a:cs typeface="Old Standard TT"/>
                <a:sym typeface="Old Standard TT"/>
              </a:rPr>
              <a:t>is to create a </a:t>
            </a:r>
            <a:r>
              <a:rPr b="0" i="1" lang="en" sz="1600" u="none" cap="none" strike="noStrike">
                <a:solidFill>
                  <a:schemeClr val="dk1"/>
                </a:solidFill>
                <a:latin typeface="Old Standard TT"/>
                <a:ea typeface="Old Standard TT"/>
                <a:cs typeface="Old Standard TT"/>
                <a:sym typeface="Old Standard TT"/>
              </a:rPr>
              <a:t>haploid</a:t>
            </a:r>
            <a:r>
              <a:rPr b="0" i="0" lang="en" sz="1600" u="none" cap="none" strike="noStrike">
                <a:solidFill>
                  <a:schemeClr val="dk1"/>
                </a:solidFill>
                <a:latin typeface="Old Standard TT"/>
                <a:ea typeface="Old Standard TT"/>
                <a:cs typeface="Old Standard TT"/>
                <a:sym typeface="Old Standard TT"/>
              </a:rPr>
              <a:t> (n) sex cell from a </a:t>
            </a:r>
            <a:r>
              <a:rPr b="0" i="1" lang="en" sz="1600" u="none" cap="none" strike="noStrike">
                <a:solidFill>
                  <a:schemeClr val="dk1"/>
                </a:solidFill>
                <a:latin typeface="Old Standard TT"/>
                <a:ea typeface="Old Standard TT"/>
                <a:cs typeface="Old Standard TT"/>
                <a:sym typeface="Old Standard TT"/>
              </a:rPr>
              <a:t>diploid</a:t>
            </a:r>
            <a:r>
              <a:rPr b="0" i="0" lang="en" sz="1600" u="none" cap="none" strike="noStrike">
                <a:solidFill>
                  <a:schemeClr val="dk1"/>
                </a:solidFill>
                <a:latin typeface="Old Standard TT"/>
                <a:ea typeface="Old Standard TT"/>
                <a:cs typeface="Old Standard TT"/>
                <a:sym typeface="Old Standard TT"/>
              </a:rPr>
              <a:t> (2n) cell.  Your cells (2n) have one set of information from your Dad (n- the red chromosome), and one set from your Mom (n- the white chromosome).  </a:t>
            </a:r>
            <a:endParaRPr b="0" i="0" sz="1600" u="none" cap="none" strike="noStrike">
              <a:solidFill>
                <a:schemeClr val="dk1"/>
              </a:solidFill>
              <a:latin typeface="Old Standard TT"/>
              <a:ea typeface="Old Standard TT"/>
              <a:cs typeface="Old Standard TT"/>
              <a:sym typeface="Old Standard TT"/>
            </a:endParaRPr>
          </a:p>
          <a:p>
            <a:pPr indent="457200" lvl="0" marL="0" marR="0" rtl="0" algn="l">
              <a:lnSpc>
                <a:spcPct val="115000"/>
              </a:lnSpc>
              <a:spcBef>
                <a:spcPts val="1600"/>
              </a:spcBef>
              <a:spcAft>
                <a:spcPts val="1600"/>
              </a:spcAft>
              <a:buClr>
                <a:schemeClr val="dk1"/>
              </a:buClr>
              <a:buSzPts val="1800"/>
              <a:buFont typeface="Old Standard TT"/>
              <a:buNone/>
            </a:pPr>
            <a:r>
              <a:rPr b="0" i="0" lang="en" sz="1600" u="none" cap="none" strike="noStrike">
                <a:solidFill>
                  <a:schemeClr val="dk1"/>
                </a:solidFill>
                <a:latin typeface="Old Standard TT"/>
                <a:ea typeface="Old Standard TT"/>
                <a:cs typeface="Old Standard TT"/>
                <a:sym typeface="Old Standard TT"/>
              </a:rPr>
              <a:t>Notice that the genetic information you put into your cells can come from Dad, Mom, or a </a:t>
            </a:r>
            <a:r>
              <a:rPr b="0" i="1" lang="en" sz="1600" u="sng" cap="none" strike="noStrike">
                <a:solidFill>
                  <a:schemeClr val="dk1"/>
                </a:solidFill>
                <a:latin typeface="Old Standard TT"/>
                <a:ea typeface="Old Standard TT"/>
                <a:cs typeface="Old Standard TT"/>
                <a:sym typeface="Old Standard TT"/>
              </a:rPr>
              <a:t>combination</a:t>
            </a:r>
            <a:r>
              <a:rPr b="1" i="0" lang="en" sz="1600" u="sng" cap="none" strike="noStrike">
                <a:solidFill>
                  <a:schemeClr val="dk1"/>
                </a:solidFill>
                <a:latin typeface="Old Standard TT"/>
                <a:ea typeface="Old Standard TT"/>
                <a:cs typeface="Old Standard TT"/>
                <a:sym typeface="Old Standard TT"/>
              </a:rPr>
              <a:t> </a:t>
            </a:r>
            <a:r>
              <a:rPr b="0" i="0" lang="en" sz="1600" u="none" cap="none" strike="noStrike">
                <a:solidFill>
                  <a:schemeClr val="dk1"/>
                </a:solidFill>
                <a:latin typeface="Old Standard TT"/>
                <a:ea typeface="Old Standard TT"/>
                <a:cs typeface="Old Standard TT"/>
                <a:sym typeface="Old Standard TT"/>
              </a:rPr>
              <a:t>of both.  This is because genes on homologous chromosomes can switch positions.  This is called </a:t>
            </a:r>
            <a:r>
              <a:rPr lang="en" sz="1600"/>
              <a:t>“</a:t>
            </a:r>
            <a:r>
              <a:rPr b="0" i="0" lang="en" sz="1600" u="none" cap="none" strike="noStrike">
                <a:solidFill>
                  <a:schemeClr val="dk1"/>
                </a:solidFill>
                <a:latin typeface="Old Standard TT"/>
                <a:ea typeface="Old Standard TT"/>
                <a:cs typeface="Old Standard TT"/>
                <a:sym typeface="Old Standard TT"/>
              </a:rPr>
              <a:t>crossing over</a:t>
            </a:r>
            <a:r>
              <a:rPr lang="en" sz="1600"/>
              <a:t>”</a:t>
            </a:r>
            <a:r>
              <a:rPr b="0" i="0" lang="en" sz="1600" u="none" cap="none" strike="noStrike">
                <a:solidFill>
                  <a:schemeClr val="dk1"/>
                </a:solidFill>
                <a:latin typeface="Old Standard TT"/>
                <a:ea typeface="Old Standard TT"/>
                <a:cs typeface="Old Standard TT"/>
                <a:sym typeface="Old Standard TT"/>
              </a:rPr>
              <a:t> and is why in this lab you </a:t>
            </a:r>
            <a:r>
              <a:rPr lang="en" sz="1600"/>
              <a:t>will</a:t>
            </a:r>
            <a:r>
              <a:rPr b="0" i="0" lang="en" sz="1600" u="none" cap="none" strike="noStrike">
                <a:solidFill>
                  <a:schemeClr val="dk1"/>
                </a:solidFill>
                <a:latin typeface="Old Standard TT"/>
                <a:ea typeface="Old Standard TT"/>
                <a:cs typeface="Old Standard TT"/>
                <a:sym typeface="Old Standard TT"/>
              </a:rPr>
              <a:t> flip your </a:t>
            </a:r>
            <a:r>
              <a:rPr lang="en" sz="1600"/>
              <a:t>“</a:t>
            </a:r>
            <a:r>
              <a:rPr b="0" i="0" lang="en" sz="1600" u="none" cap="none" strike="noStrike">
                <a:solidFill>
                  <a:schemeClr val="dk1"/>
                </a:solidFill>
                <a:latin typeface="Old Standard TT"/>
                <a:ea typeface="Old Standard TT"/>
                <a:cs typeface="Old Standard TT"/>
                <a:sym typeface="Old Standard TT"/>
              </a:rPr>
              <a:t>2n popsicle</a:t>
            </a:r>
            <a:r>
              <a:rPr lang="en" sz="1600"/>
              <a:t>”</a:t>
            </a:r>
            <a:r>
              <a:rPr b="0" i="0" lang="en" sz="1600" u="none" cap="none" strike="noStrike">
                <a:solidFill>
                  <a:schemeClr val="dk1"/>
                </a:solidFill>
                <a:latin typeface="Old Standard TT"/>
                <a:ea typeface="Old Standard TT"/>
                <a:cs typeface="Old Standard TT"/>
                <a:sym typeface="Old Standard TT"/>
              </a:rPr>
              <a:t> stick for each gene on the chromosome.</a:t>
            </a:r>
            <a:endParaRPr b="0" i="0" sz="1600" u="none" cap="none" strike="noStrike">
              <a:solidFill>
                <a:schemeClr val="dk1"/>
              </a:solidFill>
              <a:latin typeface="Old Standard TT"/>
              <a:ea typeface="Old Standard TT"/>
              <a:cs typeface="Old Standard TT"/>
              <a:sym typeface="Old Standard TT"/>
            </a:endParaRPr>
          </a:p>
        </p:txBody>
      </p:sp>
      <p:pic>
        <p:nvPicPr>
          <p:cNvPr id="162" name="Google Shape;162;p25"/>
          <p:cNvPicPr preferRelativeResize="0"/>
          <p:nvPr/>
        </p:nvPicPr>
        <p:blipFill>
          <a:blip r:embed="rId3">
            <a:alphaModFix/>
          </a:blip>
          <a:stretch>
            <a:fillRect/>
          </a:stretch>
        </p:blipFill>
        <p:spPr>
          <a:xfrm>
            <a:off x="4725000" y="1355850"/>
            <a:ext cx="4363425" cy="27413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Making Your Dragon’s Chromosomes- Part 2</a:t>
            </a:r>
            <a:endParaRPr b="0" i="0" sz="3000" u="none" cap="none" strike="noStrike">
              <a:solidFill>
                <a:schemeClr val="dk1"/>
              </a:solidFill>
              <a:latin typeface="Old Standard TT"/>
              <a:ea typeface="Old Standard TT"/>
              <a:cs typeface="Old Standard TT"/>
              <a:sym typeface="Old Standard TT"/>
            </a:endParaRPr>
          </a:p>
        </p:txBody>
      </p:sp>
      <p:sp>
        <p:nvSpPr>
          <p:cNvPr id="168" name="Google Shape;168;p26"/>
          <p:cNvSpPr txBox="1"/>
          <p:nvPr>
            <p:ph idx="1" type="body"/>
          </p:nvPr>
        </p:nvSpPr>
        <p:spPr>
          <a:xfrm>
            <a:off x="50700" y="950525"/>
            <a:ext cx="4826700" cy="407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400" u="none" cap="none" strike="noStrike">
                <a:solidFill>
                  <a:schemeClr val="dk1"/>
                </a:solidFill>
                <a:latin typeface="Old Standard TT"/>
                <a:ea typeface="Old Standard TT"/>
                <a:cs typeface="Old Standard TT"/>
                <a:sym typeface="Old Standard TT"/>
              </a:rPr>
              <a:t>For </a:t>
            </a:r>
            <a:r>
              <a:rPr b="0" i="0" lang="en" sz="1400" u="sng" cap="none" strike="noStrike">
                <a:solidFill>
                  <a:schemeClr val="dk1"/>
                </a:solidFill>
                <a:latin typeface="Old Standard TT"/>
                <a:ea typeface="Old Standard TT"/>
                <a:cs typeface="Old Standard TT"/>
                <a:sym typeface="Old Standard TT"/>
              </a:rPr>
              <a:t>3</a:t>
            </a:r>
            <a:r>
              <a:rPr b="0" i="0" lang="en" sz="1400" u="none" cap="none" strike="noStrike">
                <a:solidFill>
                  <a:schemeClr val="dk1"/>
                </a:solidFill>
                <a:latin typeface="Old Standard TT"/>
                <a:ea typeface="Old Standard TT"/>
                <a:cs typeface="Old Standard TT"/>
                <a:sym typeface="Old Standard TT"/>
              </a:rPr>
              <a:t> of your dragons you will need to make </a:t>
            </a:r>
            <a:r>
              <a:rPr b="0" i="0" lang="en" sz="1400" u="none" cap="none" strike="noStrike">
                <a:solidFill>
                  <a:schemeClr val="dk1"/>
                </a:solidFill>
                <a:latin typeface="Old Standard TT"/>
                <a:ea typeface="Old Standard TT"/>
                <a:cs typeface="Old Standard TT"/>
                <a:sym typeface="Old Standard TT"/>
              </a:rPr>
              <a:t>5</a:t>
            </a:r>
            <a:r>
              <a:rPr b="0" i="0" lang="en" sz="1400" u="none" cap="none" strike="noStrike">
                <a:solidFill>
                  <a:schemeClr val="dk1"/>
                </a:solidFill>
                <a:latin typeface="Old Standard TT"/>
                <a:ea typeface="Old Standard TT"/>
                <a:cs typeface="Old Standard TT"/>
                <a:sym typeface="Old Standard TT"/>
              </a:rPr>
              <a:t> “Chromosomes” out of Popsicle </a:t>
            </a:r>
            <a:r>
              <a:rPr b="0" i="0" lang="en" sz="1400" u="none" cap="none" strike="noStrike">
                <a:solidFill>
                  <a:schemeClr val="dk1"/>
                </a:solidFill>
                <a:latin typeface="Old Standard TT"/>
                <a:ea typeface="Old Standard TT"/>
                <a:cs typeface="Old Standard TT"/>
                <a:sym typeface="Old Standard TT"/>
              </a:rPr>
              <a:t>sticks</a:t>
            </a:r>
            <a:r>
              <a:rPr b="0" i="0" lang="en" sz="1400" u="none" cap="none" strike="noStrike">
                <a:solidFill>
                  <a:schemeClr val="dk1"/>
                </a:solidFill>
                <a:latin typeface="Old Standard TT"/>
                <a:ea typeface="Old Standard TT"/>
                <a:cs typeface="Old Standard TT"/>
                <a:sym typeface="Old Standard TT"/>
              </a:rPr>
              <a:t>.</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400" u="none" cap="none" strike="noStrike">
                <a:solidFill>
                  <a:schemeClr val="dk1"/>
                </a:solidFill>
                <a:latin typeface="Old Standard TT"/>
                <a:ea typeface="Old Standard TT"/>
                <a:cs typeface="Old Standard TT"/>
                <a:sym typeface="Old Standard TT"/>
              </a:rPr>
              <a:t>Step 1-</a:t>
            </a:r>
            <a:r>
              <a:rPr b="0" i="0" lang="en" sz="1400" u="none" cap="none" strike="noStrike">
                <a:solidFill>
                  <a:schemeClr val="dk1"/>
                </a:solidFill>
                <a:latin typeface="Old Standard TT"/>
                <a:ea typeface="Old Standard TT"/>
                <a:cs typeface="Old Standard TT"/>
                <a:sym typeface="Old Standard TT"/>
              </a:rPr>
              <a:t> Get 5 popsicle sticks and look at the slide Labeled “</a:t>
            </a:r>
            <a:r>
              <a:rPr lang="en" sz="1400"/>
              <a:t>Trait</a:t>
            </a:r>
            <a:r>
              <a:rPr b="0" i="0" lang="en" sz="1400" u="none" cap="none" strike="noStrike">
                <a:solidFill>
                  <a:schemeClr val="dk1"/>
                </a:solidFill>
                <a:latin typeface="Old Standard TT"/>
                <a:ea typeface="Old Standard TT"/>
                <a:cs typeface="Old Standard TT"/>
                <a:sym typeface="Old Standard TT"/>
              </a:rPr>
              <a:t> </a:t>
            </a:r>
            <a:r>
              <a:rPr b="0" i="0" lang="en" sz="1400" u="none" cap="none" strike="noStrike">
                <a:solidFill>
                  <a:schemeClr val="dk1"/>
                </a:solidFill>
                <a:latin typeface="Old Standard TT"/>
                <a:ea typeface="Old Standard TT"/>
                <a:cs typeface="Old Standard TT"/>
                <a:sym typeface="Old Standard TT"/>
              </a:rPr>
              <a:t>List</a:t>
            </a:r>
            <a:r>
              <a:rPr b="0" i="0" lang="en" sz="1400" u="none" cap="none" strike="noStrike">
                <a:solidFill>
                  <a:schemeClr val="dk1"/>
                </a:solidFill>
                <a:latin typeface="Old Standard TT"/>
                <a:ea typeface="Old Standard TT"/>
                <a:cs typeface="Old Standard TT"/>
                <a:sym typeface="Old Standard TT"/>
              </a:rPr>
              <a:t>”.  </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1" i="0" sz="11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400" u="none" cap="none" strike="noStrike">
                <a:solidFill>
                  <a:schemeClr val="dk1"/>
                </a:solidFill>
                <a:latin typeface="Old Standard TT"/>
                <a:ea typeface="Old Standard TT"/>
                <a:cs typeface="Old Standard TT"/>
                <a:sym typeface="Old Standard TT"/>
              </a:rPr>
              <a:t>Step 2-</a:t>
            </a:r>
            <a:r>
              <a:rPr b="0" i="0" lang="en" sz="1400" u="none" cap="none" strike="noStrike">
                <a:solidFill>
                  <a:schemeClr val="dk1"/>
                </a:solidFill>
                <a:latin typeface="Old Standard TT"/>
                <a:ea typeface="Old Standard TT"/>
                <a:cs typeface="Old Standard TT"/>
                <a:sym typeface="Old Standard TT"/>
              </a:rPr>
              <a:t> Number the five sticks </a:t>
            </a:r>
            <a:r>
              <a:rPr lang="en" sz="1400"/>
              <a:t>1, 2 ,3 ,4 , X/Y</a:t>
            </a:r>
            <a:r>
              <a:rPr b="0" i="0" lang="en" sz="1400" u="none" cap="none" strike="noStrike">
                <a:solidFill>
                  <a:schemeClr val="dk1"/>
                </a:solidFill>
                <a:latin typeface="Old Standard TT"/>
                <a:ea typeface="Old Standard TT"/>
                <a:cs typeface="Old Standard TT"/>
                <a:sym typeface="Old Standard TT"/>
              </a:rPr>
              <a:t> at the </a:t>
            </a:r>
            <a:r>
              <a:rPr b="0" i="0" lang="en" sz="1400" u="none" cap="none" strike="noStrike">
                <a:solidFill>
                  <a:schemeClr val="dk1"/>
                </a:solidFill>
                <a:latin typeface="Old Standard TT"/>
                <a:ea typeface="Old Standard TT"/>
                <a:cs typeface="Old Standard TT"/>
                <a:sym typeface="Old Standard TT"/>
              </a:rPr>
              <a:t>top</a:t>
            </a:r>
            <a:r>
              <a:rPr b="0" i="0" lang="en" sz="1400" u="none" cap="none" strike="noStrike">
                <a:solidFill>
                  <a:schemeClr val="dk1"/>
                </a:solidFill>
                <a:latin typeface="Old Standard TT"/>
                <a:ea typeface="Old Standard TT"/>
                <a:cs typeface="Old Standard TT"/>
                <a:sym typeface="Old Standard TT"/>
              </a:rPr>
              <a:t>.</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1"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400" u="none" cap="none" strike="noStrike">
                <a:solidFill>
                  <a:schemeClr val="dk1"/>
                </a:solidFill>
                <a:latin typeface="Old Standard TT"/>
                <a:ea typeface="Old Standard TT"/>
                <a:cs typeface="Old Standard TT"/>
                <a:sym typeface="Old Standard TT"/>
              </a:rPr>
              <a:t>Step 3-</a:t>
            </a:r>
            <a:r>
              <a:rPr b="0" i="0" lang="en" sz="1400" u="none" cap="none" strike="noStrike">
                <a:solidFill>
                  <a:schemeClr val="dk1"/>
                </a:solidFill>
                <a:latin typeface="Old Standard TT"/>
                <a:ea typeface="Old Standard TT"/>
                <a:cs typeface="Old Standard TT"/>
                <a:sym typeface="Old Standard TT"/>
              </a:rPr>
              <a:t> On one side place the first letter of each genotype {for example: Chromosome 1- Color 1 if you were </a:t>
            </a:r>
            <a:r>
              <a:rPr b="0" i="1" lang="en" sz="1400" u="none" cap="none" strike="noStrike">
                <a:solidFill>
                  <a:schemeClr val="dk1"/>
                </a:solidFill>
                <a:latin typeface="Old Standard TT"/>
                <a:ea typeface="Old Standard TT"/>
                <a:cs typeface="Old Standard TT"/>
                <a:sym typeface="Old Standard TT"/>
              </a:rPr>
              <a:t>heterozygous </a:t>
            </a:r>
            <a:r>
              <a:rPr b="0" i="0" lang="en" sz="1400" u="none" cap="none" strike="noStrike">
                <a:solidFill>
                  <a:schemeClr val="dk1"/>
                </a:solidFill>
                <a:latin typeface="Old Standard TT"/>
                <a:ea typeface="Old Standard TT"/>
                <a:cs typeface="Old Standard TT"/>
                <a:sym typeface="Old Standard TT"/>
              </a:rPr>
              <a:t>for Red [Rr] you would place an “R” on one side of the stick and a “r” in the same place on the reverse side of the stick}</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400" u="none" cap="none" strike="noStrike">
                <a:solidFill>
                  <a:schemeClr val="dk1"/>
                </a:solidFill>
                <a:latin typeface="Old Standard TT"/>
                <a:ea typeface="Old Standard TT"/>
                <a:cs typeface="Old Standard TT"/>
                <a:sym typeface="Old Standard TT"/>
              </a:rPr>
              <a:t>Step 4-</a:t>
            </a:r>
            <a:r>
              <a:rPr b="0" i="0" lang="en" sz="1400" u="none" cap="none" strike="noStrike">
                <a:solidFill>
                  <a:schemeClr val="dk1"/>
                </a:solidFill>
                <a:latin typeface="Old Standard TT"/>
                <a:ea typeface="Old Standard TT"/>
                <a:cs typeface="Old Standard TT"/>
                <a:sym typeface="Old Standard TT"/>
              </a:rPr>
              <a:t> Repeat on the same stick for the Color Control, Toe Number, </a:t>
            </a:r>
            <a:r>
              <a:rPr lang="en" sz="1400"/>
              <a:t>&amp; </a:t>
            </a:r>
            <a:r>
              <a:rPr b="0" i="0" lang="en" sz="1400" u="none" cap="none" strike="noStrike">
                <a:solidFill>
                  <a:schemeClr val="dk1"/>
                </a:solidFill>
                <a:latin typeface="Old Standard TT"/>
                <a:ea typeface="Old Standard TT"/>
                <a:cs typeface="Old Standard TT"/>
                <a:sym typeface="Old Standard TT"/>
              </a:rPr>
              <a:t>Treasure Lust genes. </a:t>
            </a:r>
            <a:r>
              <a:rPr b="1" lang="en" sz="1400">
                <a:solidFill>
                  <a:srgbClr val="CC0000"/>
                </a:solidFill>
              </a:rPr>
              <a:t>Be careful with </a:t>
            </a:r>
            <a:r>
              <a:rPr b="1" i="0" lang="en" sz="1400" u="none" cap="none" strike="noStrike">
                <a:solidFill>
                  <a:srgbClr val="CC0000"/>
                </a:solidFill>
              </a:rPr>
              <a:t>case!</a:t>
            </a:r>
            <a:endParaRPr b="1" i="0" sz="1400" u="none" cap="none" strike="noStrike">
              <a:solidFill>
                <a:srgbClr val="CC0000"/>
              </a:solidFill>
            </a:endParaRPr>
          </a:p>
          <a:p>
            <a:pPr indent="0" lvl="0" marL="0" marR="0" rtl="0" algn="l">
              <a:lnSpc>
                <a:spcPct val="100000"/>
              </a:lnSpc>
              <a:spcBef>
                <a:spcPts val="0"/>
              </a:spcBef>
              <a:spcAft>
                <a:spcPts val="0"/>
              </a:spcAft>
              <a:buClr>
                <a:schemeClr val="dk1"/>
              </a:buClr>
              <a:buSzPts val="1800"/>
              <a:buFont typeface="Old Standard TT"/>
              <a:buNone/>
            </a:pPr>
            <a:r>
              <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400" u="none" cap="none" strike="noStrike">
                <a:solidFill>
                  <a:schemeClr val="dk1"/>
                </a:solidFill>
                <a:latin typeface="Old Standard TT"/>
                <a:ea typeface="Old Standard TT"/>
                <a:cs typeface="Old Standard TT"/>
                <a:sym typeface="Old Standard TT"/>
              </a:rPr>
              <a:t>Step 5- </a:t>
            </a:r>
            <a:r>
              <a:rPr b="0" i="0" lang="en" sz="1400" u="none" cap="none" strike="noStrike">
                <a:solidFill>
                  <a:schemeClr val="dk1"/>
                </a:solidFill>
                <a:latin typeface="Old Standard TT"/>
                <a:ea typeface="Old Standard TT"/>
                <a:cs typeface="Old Standard TT"/>
                <a:sym typeface="Old Standard TT"/>
              </a:rPr>
              <a:t> Repeat steps 1-4 for the next 4 sticks.  </a:t>
            </a:r>
            <a:r>
              <a:rPr b="0" i="0" lang="en" sz="1400" u="sng" cap="none" strike="noStrike">
                <a:solidFill>
                  <a:schemeClr val="dk1"/>
                </a:solidFill>
                <a:latin typeface="Old Standard TT"/>
                <a:ea typeface="Old Standard TT"/>
                <a:cs typeface="Old Standard TT"/>
                <a:sym typeface="Old Standard TT"/>
              </a:rPr>
              <a:t>Remember</a:t>
            </a:r>
            <a:r>
              <a:rPr lang="en" sz="1400"/>
              <a:t>, </a:t>
            </a:r>
            <a:r>
              <a:rPr b="0" i="0" lang="en" sz="1400" u="none" cap="none" strike="noStrike">
                <a:solidFill>
                  <a:schemeClr val="dk1"/>
                </a:solidFill>
                <a:latin typeface="Old Standard TT"/>
                <a:ea typeface="Old Standard TT"/>
                <a:cs typeface="Old Standard TT"/>
                <a:sym typeface="Old Standard TT"/>
              </a:rPr>
              <a:t>males will have 2 fewer genes on the </a:t>
            </a:r>
            <a:r>
              <a:rPr lang="en" sz="1400"/>
              <a:t>“</a:t>
            </a:r>
            <a:r>
              <a:rPr b="0" i="0" lang="en" sz="1400" u="none" cap="none" strike="noStrike">
                <a:solidFill>
                  <a:schemeClr val="dk1"/>
                </a:solidFill>
                <a:latin typeface="Old Standard TT"/>
                <a:ea typeface="Old Standard TT"/>
                <a:cs typeface="Old Standard TT"/>
                <a:sym typeface="Old Standard TT"/>
              </a:rPr>
              <a:t>Y</a:t>
            </a:r>
            <a:r>
              <a:rPr lang="en" sz="1400"/>
              <a:t>”</a:t>
            </a:r>
            <a:r>
              <a:rPr b="0" i="0" lang="en" sz="1400" u="none" cap="none" strike="noStrike">
                <a:solidFill>
                  <a:schemeClr val="dk1"/>
                </a:solidFill>
                <a:latin typeface="Old Standard TT"/>
                <a:ea typeface="Old Standard TT"/>
                <a:cs typeface="Old Standard TT"/>
                <a:sym typeface="Old Standard TT"/>
              </a:rPr>
              <a:t> stick</a:t>
            </a:r>
            <a:endParaRPr b="0" i="0" sz="1400" u="none" cap="none" strike="noStrike">
              <a:solidFill>
                <a:schemeClr val="dk1"/>
              </a:solidFill>
              <a:latin typeface="Old Standard TT"/>
              <a:ea typeface="Old Standard TT"/>
              <a:cs typeface="Old Standard TT"/>
              <a:sym typeface="Old Standard TT"/>
            </a:endParaRPr>
          </a:p>
        </p:txBody>
      </p:sp>
      <p:sp>
        <p:nvSpPr>
          <p:cNvPr id="169" name="Google Shape;169;p26"/>
          <p:cNvSpPr txBox="1"/>
          <p:nvPr>
            <p:ph idx="1" type="body"/>
          </p:nvPr>
        </p:nvSpPr>
        <p:spPr>
          <a:xfrm>
            <a:off x="4785625" y="1200375"/>
            <a:ext cx="17571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Chromosome 1</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Color 1</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Heterozygous</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Color Control</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Heterozygous</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Toe Number</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Homozygous Recessive</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Treasure Lust</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Homozygous Dominant</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sp>
        <p:nvSpPr>
          <p:cNvPr id="170" name="Google Shape;170;p26"/>
          <p:cNvSpPr txBox="1"/>
          <p:nvPr/>
        </p:nvSpPr>
        <p:spPr>
          <a:xfrm>
            <a:off x="6367825" y="79925"/>
            <a:ext cx="2626500" cy="3651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cap="none" strike="noStrike">
                <a:latin typeface="Arial"/>
                <a:ea typeface="Arial"/>
                <a:cs typeface="Arial"/>
                <a:sym typeface="Arial"/>
              </a:rPr>
              <a:t>How to use your sticks - Video</a:t>
            </a:r>
            <a:endParaRPr b="0" i="0" sz="1400" u="none" cap="none" strike="noStrike">
              <a:solidFill>
                <a:srgbClr val="000000"/>
              </a:solidFill>
              <a:latin typeface="Arial"/>
              <a:ea typeface="Arial"/>
              <a:cs typeface="Arial"/>
              <a:sym typeface="Arial"/>
            </a:endParaRPr>
          </a:p>
        </p:txBody>
      </p:sp>
      <p:pic>
        <p:nvPicPr>
          <p:cNvPr id="171" name="Google Shape;171;p26"/>
          <p:cNvPicPr preferRelativeResize="0"/>
          <p:nvPr/>
        </p:nvPicPr>
        <p:blipFill rotWithShape="1">
          <a:blip r:embed="rId3">
            <a:alphaModFix/>
          </a:blip>
          <a:srcRect b="0" l="0" r="0" t="0"/>
          <a:stretch/>
        </p:blipFill>
        <p:spPr>
          <a:xfrm rot="-5400000">
            <a:off x="6522274" y="2146922"/>
            <a:ext cx="2732050" cy="2040603"/>
          </a:xfrm>
          <a:prstGeom prst="rect">
            <a:avLst/>
          </a:prstGeom>
          <a:noFill/>
          <a:ln cap="flat" cmpd="sng" w="38100">
            <a:solidFill>
              <a:schemeClr val="dk2"/>
            </a:solidFill>
            <a:prstDash val="solid"/>
            <a:round/>
            <a:headEnd len="sm" w="sm" type="none"/>
            <a:tailEnd len="sm" w="sm" type="none"/>
          </a:ln>
        </p:spPr>
      </p:pic>
      <p:cxnSp>
        <p:nvCxnSpPr>
          <p:cNvPr id="172" name="Google Shape;172;p26"/>
          <p:cNvCxnSpPr/>
          <p:nvPr/>
        </p:nvCxnSpPr>
        <p:spPr>
          <a:xfrm>
            <a:off x="5819850" y="2019750"/>
            <a:ext cx="1600200" cy="438300"/>
          </a:xfrm>
          <a:prstGeom prst="straightConnector1">
            <a:avLst/>
          </a:prstGeom>
          <a:noFill/>
          <a:ln cap="flat" cmpd="sng" w="28575">
            <a:solidFill>
              <a:schemeClr val="dk2"/>
            </a:solidFill>
            <a:prstDash val="solid"/>
            <a:round/>
            <a:headEnd len="sm" w="sm" type="none"/>
            <a:tailEnd len="med" w="med" type="triangle"/>
          </a:ln>
        </p:spPr>
      </p:cxnSp>
      <p:cxnSp>
        <p:nvCxnSpPr>
          <p:cNvPr id="173" name="Google Shape;173;p26"/>
          <p:cNvCxnSpPr/>
          <p:nvPr/>
        </p:nvCxnSpPr>
        <p:spPr>
          <a:xfrm>
            <a:off x="6334200" y="2610300"/>
            <a:ext cx="1076400" cy="19200"/>
          </a:xfrm>
          <a:prstGeom prst="straightConnector1">
            <a:avLst/>
          </a:prstGeom>
          <a:noFill/>
          <a:ln cap="flat" cmpd="sng" w="28575">
            <a:solidFill>
              <a:schemeClr val="dk2"/>
            </a:solidFill>
            <a:prstDash val="solid"/>
            <a:round/>
            <a:headEnd len="sm" w="sm" type="none"/>
            <a:tailEnd len="med" w="med" type="triangle"/>
          </a:ln>
        </p:spPr>
      </p:cxnSp>
      <p:cxnSp>
        <p:nvCxnSpPr>
          <p:cNvPr id="174" name="Google Shape;174;p26"/>
          <p:cNvCxnSpPr/>
          <p:nvPr/>
        </p:nvCxnSpPr>
        <p:spPr>
          <a:xfrm flipH="1" rot="10800000">
            <a:off x="6229425" y="2845875"/>
            <a:ext cx="1166100" cy="364500"/>
          </a:xfrm>
          <a:prstGeom prst="straightConnector1">
            <a:avLst/>
          </a:prstGeom>
          <a:noFill/>
          <a:ln cap="flat" cmpd="sng" w="28575">
            <a:solidFill>
              <a:schemeClr val="dk2"/>
            </a:solidFill>
            <a:prstDash val="solid"/>
            <a:round/>
            <a:headEnd len="sm" w="sm" type="none"/>
            <a:tailEnd len="med" w="med" type="triangle"/>
          </a:ln>
        </p:spPr>
      </p:cxnSp>
      <p:cxnSp>
        <p:nvCxnSpPr>
          <p:cNvPr id="175" name="Google Shape;175;p26"/>
          <p:cNvCxnSpPr/>
          <p:nvPr/>
        </p:nvCxnSpPr>
        <p:spPr>
          <a:xfrm flipH="1" rot="10800000">
            <a:off x="6381825" y="3164100"/>
            <a:ext cx="1083000" cy="703500"/>
          </a:xfrm>
          <a:prstGeom prst="straightConnector1">
            <a:avLst/>
          </a:prstGeom>
          <a:noFill/>
          <a:ln cap="flat" cmpd="sng" w="28575">
            <a:solidFill>
              <a:schemeClr val="dk2"/>
            </a:solidFill>
            <a:prstDash val="solid"/>
            <a:round/>
            <a:headEnd len="sm" w="sm" type="none"/>
            <a:tailEnd len="med" w="med" type="triangle"/>
          </a:ln>
        </p:spPr>
      </p:cxnSp>
      <p:sp>
        <p:nvSpPr>
          <p:cNvPr id="176" name="Google Shape;176;p26"/>
          <p:cNvSpPr txBox="1"/>
          <p:nvPr/>
        </p:nvSpPr>
        <p:spPr>
          <a:xfrm>
            <a:off x="7137100" y="4616775"/>
            <a:ext cx="15024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Side 1      Side 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27"/>
          <p:cNvPicPr preferRelativeResize="0"/>
          <p:nvPr/>
        </p:nvPicPr>
        <p:blipFill rotWithShape="1">
          <a:blip r:embed="rId3">
            <a:alphaModFix/>
          </a:blip>
          <a:srcRect b="21532" l="3043" r="10948" t="25652"/>
          <a:stretch/>
        </p:blipFill>
        <p:spPr>
          <a:xfrm rot="5400000">
            <a:off x="6732825" y="2303225"/>
            <a:ext cx="3031325" cy="1390426"/>
          </a:xfrm>
          <a:prstGeom prst="rect">
            <a:avLst/>
          </a:prstGeom>
          <a:noFill/>
          <a:ln>
            <a:noFill/>
          </a:ln>
        </p:spPr>
      </p:pic>
      <p:sp>
        <p:nvSpPr>
          <p:cNvPr id="182" name="Google Shape;182;p27"/>
          <p:cNvSpPr txBox="1"/>
          <p:nvPr>
            <p:ph type="title"/>
          </p:nvPr>
        </p:nvSpPr>
        <p:spPr>
          <a:xfrm>
            <a:off x="64650" y="113275"/>
            <a:ext cx="5404800" cy="100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Your Dragon’s Chromosomes- </a:t>
            </a:r>
            <a:endParaRPr b="0" i="0" sz="30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Part 3 </a:t>
            </a:r>
            <a:r>
              <a:rPr b="0" i="1" lang="en" sz="1800" u="none" cap="none" strike="noStrike">
                <a:solidFill>
                  <a:schemeClr val="dk1"/>
                </a:solidFill>
                <a:latin typeface="Old Standard TT"/>
                <a:ea typeface="Old Standard TT"/>
                <a:cs typeface="Old Standard TT"/>
                <a:sym typeface="Old Standard TT"/>
              </a:rPr>
              <a:t>That Weird Sex Chromosome</a:t>
            </a:r>
            <a:endParaRPr b="0" i="1" sz="1800" u="none" cap="none" strike="noStrike">
              <a:solidFill>
                <a:schemeClr val="dk1"/>
              </a:solidFill>
              <a:latin typeface="Old Standard TT"/>
              <a:ea typeface="Old Standard TT"/>
              <a:cs typeface="Old Standard TT"/>
              <a:sym typeface="Old Standard TT"/>
            </a:endParaRPr>
          </a:p>
        </p:txBody>
      </p:sp>
      <p:sp>
        <p:nvSpPr>
          <p:cNvPr id="183" name="Google Shape;183;p27"/>
          <p:cNvSpPr txBox="1"/>
          <p:nvPr>
            <p:ph idx="1" type="body"/>
          </p:nvPr>
        </p:nvSpPr>
        <p:spPr>
          <a:xfrm>
            <a:off x="64650" y="1127850"/>
            <a:ext cx="5200800" cy="393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Yes, sex chromosomes complicate this simulation, but including it allows us to look at th</a:t>
            </a:r>
            <a:r>
              <a:rPr lang="en"/>
              <a:t>eir</a:t>
            </a:r>
            <a:r>
              <a:rPr b="0" i="0" lang="en" sz="1800" u="none" cap="none" strike="noStrike">
                <a:solidFill>
                  <a:schemeClr val="dk1"/>
                </a:solidFill>
                <a:latin typeface="Old Standard TT"/>
                <a:ea typeface="Old Standard TT"/>
                <a:cs typeface="Old Standard TT"/>
                <a:sym typeface="Old Standard TT"/>
              </a:rPr>
              <a:t> effects on more than just gender.  Because the “Y” chromosome is smaller than the homologous “X” chromosome it contains less information.</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800" u="none" cap="none" strike="noStrike">
                <a:solidFill>
                  <a:srgbClr val="CC0000"/>
                </a:solidFill>
                <a:latin typeface="Old Standard TT"/>
                <a:ea typeface="Old Standard TT"/>
                <a:cs typeface="Old Standard TT"/>
                <a:sym typeface="Old Standard TT"/>
              </a:rPr>
              <a:t>IMPLICATION</a:t>
            </a:r>
            <a:endParaRPr b="1" i="0" sz="1800" u="none" cap="none" strike="noStrike">
              <a:solidFill>
                <a:srgbClr val="CC0000"/>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If you are </a:t>
            </a:r>
            <a:r>
              <a:rPr b="1" i="0" lang="en" sz="1800" u="sng" cap="none" strike="noStrike">
                <a:solidFill>
                  <a:srgbClr val="CC0000"/>
                </a:solidFill>
                <a:latin typeface="Old Standard TT"/>
                <a:ea typeface="Old Standard TT"/>
                <a:cs typeface="Old Standard TT"/>
                <a:sym typeface="Old Standard TT"/>
              </a:rPr>
              <a:t>the father</a:t>
            </a:r>
            <a:r>
              <a:rPr b="1" i="0" lang="en" sz="1800" u="none" cap="none" strike="noStrike">
                <a:solidFill>
                  <a:srgbClr val="FF0000"/>
                </a:solidFill>
                <a:latin typeface="Old Standard TT"/>
                <a:ea typeface="Old Standard TT"/>
                <a:cs typeface="Old Standard TT"/>
                <a:sym typeface="Old Standard TT"/>
              </a:rPr>
              <a:t> </a:t>
            </a:r>
            <a:r>
              <a:rPr b="0" i="0" lang="en" sz="1800" u="none" cap="none" strike="noStrike">
                <a:solidFill>
                  <a:schemeClr val="dk1"/>
                </a:solidFill>
                <a:latin typeface="Old Standard TT"/>
                <a:ea typeface="Old Standard TT"/>
                <a:cs typeface="Old Standard TT"/>
                <a:sym typeface="Old Standard TT"/>
              </a:rPr>
              <a:t>you will flip the sex chromosome only </a:t>
            </a:r>
            <a:r>
              <a:rPr b="1" i="0" lang="en" sz="1800" u="sng" cap="none" strike="noStrike">
                <a:solidFill>
                  <a:schemeClr val="dk1"/>
                </a:solidFill>
                <a:latin typeface="Old Standard TT"/>
                <a:ea typeface="Old Standard TT"/>
                <a:cs typeface="Old Standard TT"/>
                <a:sym typeface="Old Standard TT"/>
              </a:rPr>
              <a:t>2</a:t>
            </a:r>
            <a:r>
              <a:rPr b="0" i="0" lang="en" sz="1800" u="none" cap="none" strike="noStrike">
                <a:solidFill>
                  <a:schemeClr val="dk1"/>
                </a:solidFill>
                <a:latin typeface="Old Standard TT"/>
                <a:ea typeface="Old Standard TT"/>
                <a:cs typeface="Old Standard TT"/>
                <a:sym typeface="Old Standard TT"/>
              </a:rPr>
              <a:t> times if it starts </a:t>
            </a:r>
            <a:r>
              <a:rPr lang="en"/>
              <a:t>“Y”</a:t>
            </a:r>
            <a:r>
              <a:rPr b="0" i="0" lang="en" sz="1800" u="none" cap="none" strike="noStrike">
                <a:solidFill>
                  <a:schemeClr val="dk1"/>
                </a:solidFill>
                <a:latin typeface="Old Standard TT"/>
                <a:ea typeface="Old Standard TT"/>
                <a:cs typeface="Old Standard TT"/>
                <a:sym typeface="Old Standard TT"/>
              </a:rPr>
              <a:t>.  Once for gender and once for “Endurance 1”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If the child is given a “Y” by the father- give nothing for last two genes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If the child is given a “X” by the father- give the genes found on the father’s “X” {E, J}</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  </a:t>
            </a:r>
            <a:endParaRPr b="0" i="0" sz="1800" u="none" cap="none" strike="noStrike">
              <a:solidFill>
                <a:schemeClr val="dk1"/>
              </a:solidFill>
              <a:latin typeface="Old Standard TT"/>
              <a:ea typeface="Old Standard TT"/>
              <a:cs typeface="Old Standard TT"/>
              <a:sym typeface="Old Standard TT"/>
            </a:endParaRPr>
          </a:p>
        </p:txBody>
      </p:sp>
      <p:sp>
        <p:nvSpPr>
          <p:cNvPr id="184" name="Google Shape;184;p27"/>
          <p:cNvSpPr txBox="1"/>
          <p:nvPr>
            <p:ph idx="1" type="body"/>
          </p:nvPr>
        </p:nvSpPr>
        <p:spPr>
          <a:xfrm>
            <a:off x="5265438" y="793925"/>
            <a:ext cx="1933500" cy="3813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Sex Chromosome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X/Y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Entire Chromosome dictates this “Trait”</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1" lang="en" sz="1200">
                <a:solidFill>
                  <a:srgbClr val="1155CC"/>
                </a:solidFill>
              </a:rPr>
              <a:t>Both parents flip</a:t>
            </a:r>
            <a:endParaRPr b="1" sz="1200">
              <a:solidFill>
                <a:srgbClr val="1155CC"/>
              </a:solidFill>
            </a:endParaRPr>
          </a:p>
          <a:p>
            <a:pPr indent="0" lvl="0" marL="0" marR="0" rtl="0" algn="l">
              <a:lnSpc>
                <a:spcPct val="100000"/>
              </a:lnSpc>
              <a:spcBef>
                <a:spcPts val="0"/>
              </a:spcBef>
              <a:spcAft>
                <a:spcPts val="0"/>
              </a:spcAft>
              <a:buClr>
                <a:schemeClr val="dk1"/>
              </a:buClr>
              <a:buSzPts val="1100"/>
              <a:buFont typeface="Arial"/>
              <a:buNone/>
            </a:pPr>
            <a:r>
              <a:t/>
            </a:r>
            <a:endParaRPr sz="1200">
              <a:solidFill>
                <a:srgbClr val="1155CC"/>
              </a:solidFill>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Endurance 1</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Heterozygous </a:t>
            </a:r>
            <a:endParaRPr b="0" i="0" sz="1200" u="none" cap="none" strike="noStrike">
              <a:solidFill>
                <a:schemeClr val="dk1"/>
              </a:solidFill>
              <a:latin typeface="Old Standard TT"/>
              <a:ea typeface="Old Standard TT"/>
              <a:cs typeface="Old Standard TT"/>
              <a:sym typeface="Old Standard TT"/>
            </a:endParaRPr>
          </a:p>
          <a:p>
            <a:pPr indent="0" lvl="0" marL="0" rtl="0" algn="l">
              <a:lnSpc>
                <a:spcPct val="100000"/>
              </a:lnSpc>
              <a:spcBef>
                <a:spcPts val="0"/>
              </a:spcBef>
              <a:spcAft>
                <a:spcPts val="0"/>
              </a:spcAft>
              <a:buClr>
                <a:schemeClr val="dk1"/>
              </a:buClr>
              <a:buSzPts val="1100"/>
              <a:buFont typeface="Arial"/>
              <a:buNone/>
            </a:pPr>
            <a:r>
              <a:rPr b="1" lang="en" sz="1200">
                <a:solidFill>
                  <a:srgbClr val="1155CC"/>
                </a:solidFill>
              </a:rPr>
              <a:t>Both parents flip</a:t>
            </a:r>
            <a:endParaRPr b="1" sz="1200">
              <a:solidFill>
                <a:srgbClr val="1155CC"/>
              </a:solidFill>
            </a:endParaRPr>
          </a:p>
          <a:p>
            <a:pPr indent="0" lvl="0" marL="0" marR="0" rtl="0" algn="l">
              <a:lnSpc>
                <a:spcPct val="100000"/>
              </a:lnSpc>
              <a:spcBef>
                <a:spcPts val="0"/>
              </a:spcBef>
              <a:spcAft>
                <a:spcPts val="0"/>
              </a:spcAft>
              <a:buClr>
                <a:schemeClr val="dk1"/>
              </a:buClr>
              <a:buSzPts val="1800"/>
              <a:buFont typeface="Old Standard TT"/>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Endurance 2</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Found only on X</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1" lang="en" sz="1200">
                <a:solidFill>
                  <a:srgbClr val="CC0000"/>
                </a:solidFill>
              </a:rPr>
              <a:t>Only mother</a:t>
            </a:r>
            <a:r>
              <a:rPr b="1" i="0" lang="en" sz="1200" u="none" cap="none" strike="noStrike">
                <a:solidFill>
                  <a:srgbClr val="CC0000"/>
                </a:solidFill>
              </a:rPr>
              <a:t> flips</a:t>
            </a:r>
            <a:endParaRPr b="1" i="0" sz="1200" u="none" cap="none" strike="noStrike">
              <a:solidFill>
                <a:srgbClr val="CC0000"/>
              </a:solidFill>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Jeweled Eye</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Found only on X</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1" lang="en" sz="1200">
                <a:solidFill>
                  <a:srgbClr val="CC0000"/>
                </a:solidFill>
              </a:rPr>
              <a:t>Only mother </a:t>
            </a:r>
            <a:r>
              <a:rPr b="1" i="0" lang="en" sz="1200" u="none" cap="none" strike="noStrike">
                <a:solidFill>
                  <a:srgbClr val="CC0000"/>
                </a:solidFill>
              </a:rPr>
              <a:t>flips</a:t>
            </a:r>
            <a:endParaRPr b="1" i="0" sz="1200" u="none" cap="none" strike="noStrike">
              <a:solidFill>
                <a:srgbClr val="CC0000"/>
              </a:solidFil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cxnSp>
        <p:nvCxnSpPr>
          <p:cNvPr id="185" name="Google Shape;185;p27"/>
          <p:cNvCxnSpPr/>
          <p:nvPr/>
        </p:nvCxnSpPr>
        <p:spPr>
          <a:xfrm flipH="1" rot="10800000">
            <a:off x="7063325" y="1664025"/>
            <a:ext cx="579300" cy="136500"/>
          </a:xfrm>
          <a:prstGeom prst="straightConnector1">
            <a:avLst/>
          </a:prstGeom>
          <a:noFill/>
          <a:ln cap="flat" cmpd="sng" w="28575">
            <a:solidFill>
              <a:schemeClr val="dk2"/>
            </a:solidFill>
            <a:prstDash val="solid"/>
            <a:round/>
            <a:headEnd len="sm" w="sm" type="none"/>
            <a:tailEnd len="med" w="med" type="triangle"/>
          </a:ln>
        </p:spPr>
      </p:cxnSp>
      <p:cxnSp>
        <p:nvCxnSpPr>
          <p:cNvPr id="186" name="Google Shape;186;p27"/>
          <p:cNvCxnSpPr/>
          <p:nvPr/>
        </p:nvCxnSpPr>
        <p:spPr>
          <a:xfrm flipH="1" rot="10800000">
            <a:off x="6791650" y="2026050"/>
            <a:ext cx="887400" cy="502200"/>
          </a:xfrm>
          <a:prstGeom prst="straightConnector1">
            <a:avLst/>
          </a:prstGeom>
          <a:noFill/>
          <a:ln cap="flat" cmpd="sng" w="28575">
            <a:solidFill>
              <a:schemeClr val="dk2"/>
            </a:solidFill>
            <a:prstDash val="solid"/>
            <a:round/>
            <a:headEnd len="sm" w="sm" type="none"/>
            <a:tailEnd len="med" w="med" type="triangle"/>
          </a:ln>
        </p:spPr>
      </p:cxnSp>
      <p:cxnSp>
        <p:nvCxnSpPr>
          <p:cNvPr id="187" name="Google Shape;187;p27"/>
          <p:cNvCxnSpPr/>
          <p:nvPr/>
        </p:nvCxnSpPr>
        <p:spPr>
          <a:xfrm flipH="1" rot="10800000">
            <a:off x="6827875" y="2478975"/>
            <a:ext cx="851400" cy="851100"/>
          </a:xfrm>
          <a:prstGeom prst="straightConnector1">
            <a:avLst/>
          </a:prstGeom>
          <a:noFill/>
          <a:ln cap="flat" cmpd="sng" w="28575">
            <a:solidFill>
              <a:schemeClr val="dk2"/>
            </a:solidFill>
            <a:prstDash val="solid"/>
            <a:round/>
            <a:headEnd len="sm" w="sm" type="none"/>
            <a:tailEnd len="med" w="med" type="triangle"/>
          </a:ln>
        </p:spPr>
      </p:cxnSp>
      <p:cxnSp>
        <p:nvCxnSpPr>
          <p:cNvPr id="188" name="Google Shape;188;p27"/>
          <p:cNvCxnSpPr>
            <a:endCxn id="181" idx="2"/>
          </p:cNvCxnSpPr>
          <p:nvPr/>
        </p:nvCxnSpPr>
        <p:spPr>
          <a:xfrm flipH="1" rot="10800000">
            <a:off x="6827875" y="2998438"/>
            <a:ext cx="725400" cy="1218900"/>
          </a:xfrm>
          <a:prstGeom prst="straightConnector1">
            <a:avLst/>
          </a:prstGeom>
          <a:noFill/>
          <a:ln cap="flat" cmpd="sng" w="28575">
            <a:solidFill>
              <a:schemeClr val="dk2"/>
            </a:solidFill>
            <a:prstDash val="solid"/>
            <a:round/>
            <a:headEnd len="sm" w="sm" type="none"/>
            <a:tailEnd len="med" w="med" type="triangle"/>
          </a:ln>
        </p:spPr>
      </p:cxnSp>
      <p:sp>
        <p:nvSpPr>
          <p:cNvPr id="189" name="Google Shape;189;p27"/>
          <p:cNvSpPr txBox="1"/>
          <p:nvPr/>
        </p:nvSpPr>
        <p:spPr>
          <a:xfrm>
            <a:off x="7497288" y="4450625"/>
            <a:ext cx="1502400" cy="61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Example </a:t>
            </a:r>
            <a:r>
              <a:rPr b="0" i="0" lang="en" sz="1400" u="none" cap="none" strike="noStrike">
                <a:solidFill>
                  <a:srgbClr val="000000"/>
                </a:solidFill>
                <a:latin typeface="Arial"/>
                <a:ea typeface="Arial"/>
                <a:cs typeface="Arial"/>
                <a:sym typeface="Arial"/>
              </a:rPr>
              <a:t>Male Chromosome</a:t>
            </a:r>
            <a:endParaRPr b="0" i="0" sz="1400" u="none" cap="none" strike="noStrike">
              <a:solidFill>
                <a:srgbClr val="000000"/>
              </a:solidFill>
              <a:latin typeface="Arial"/>
              <a:ea typeface="Arial"/>
              <a:cs typeface="Arial"/>
              <a:sym typeface="Arial"/>
            </a:endParaRPr>
          </a:p>
        </p:txBody>
      </p:sp>
      <p:pic>
        <p:nvPicPr>
          <p:cNvPr id="190" name="Google Shape;190;p27"/>
          <p:cNvPicPr preferRelativeResize="0"/>
          <p:nvPr/>
        </p:nvPicPr>
        <p:blipFill rotWithShape="1">
          <a:blip r:embed="rId4">
            <a:alphaModFix/>
          </a:blip>
          <a:srcRect b="0" l="0" r="0" t="0"/>
          <a:stretch/>
        </p:blipFill>
        <p:spPr>
          <a:xfrm>
            <a:off x="7103400" y="34278"/>
            <a:ext cx="2040600" cy="1418553"/>
          </a:xfrm>
          <a:prstGeom prst="rect">
            <a:avLst/>
          </a:prstGeom>
          <a:noFill/>
          <a:ln>
            <a:noFill/>
          </a:ln>
        </p:spPr>
      </p:pic>
      <p:sp>
        <p:nvSpPr>
          <p:cNvPr id="191" name="Google Shape;191;p27"/>
          <p:cNvSpPr txBox="1"/>
          <p:nvPr/>
        </p:nvSpPr>
        <p:spPr>
          <a:xfrm rot="-2993386">
            <a:off x="8062028" y="2363429"/>
            <a:ext cx="1408592" cy="41665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sng" cap="none" strike="noStrike">
                <a:solidFill>
                  <a:srgbClr val="FF0000"/>
                </a:solidFill>
                <a:highlight>
                  <a:srgbClr val="FFFF00"/>
                </a:highlight>
                <a:latin typeface="Arial"/>
                <a:ea typeface="Arial"/>
                <a:cs typeface="Arial"/>
                <a:sym typeface="Arial"/>
              </a:rPr>
              <a:t>NO GENE</a:t>
            </a:r>
            <a:endParaRPr b="1" i="0" sz="1800" u="sng" cap="none" strike="noStrike">
              <a:solidFill>
                <a:srgbClr val="FF0000"/>
              </a:solidFill>
              <a:highlight>
                <a:srgbClr val="FFFF00"/>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Mendel's</a:t>
            </a:r>
            <a:r>
              <a:rPr lang="en"/>
              <a:t> Laws of Genetics</a:t>
            </a:r>
            <a:endParaRPr/>
          </a:p>
        </p:txBody>
      </p:sp>
      <p:sp>
        <p:nvSpPr>
          <p:cNvPr id="197" name="Google Shape;197;p28"/>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lnSpc>
                <a:spcPct val="140000"/>
              </a:lnSpc>
              <a:spcBef>
                <a:spcPts val="0"/>
              </a:spcBef>
              <a:spcAft>
                <a:spcPts val="0"/>
              </a:spcAft>
              <a:buClr>
                <a:schemeClr val="dk1"/>
              </a:buClr>
              <a:buSzPts val="1100"/>
              <a:buFont typeface="Arial"/>
              <a:buNone/>
            </a:pPr>
            <a:r>
              <a:rPr lang="en">
                <a:solidFill>
                  <a:srgbClr val="000000"/>
                </a:solidFill>
              </a:rPr>
              <a:t>1) The Law of Segregation: Each inherited trait is defined by a gene pair. Parental genes are randomly separated to the sex cells so that sex cells contain only one gene of the pair. Offspring therefore inherit one genetic allele from each parent when sex cells unite in fertilization.</a:t>
            </a:r>
            <a:endParaRPr>
              <a:solidFill>
                <a:srgbClr val="000000"/>
              </a:solidFill>
            </a:endParaRPr>
          </a:p>
          <a:p>
            <a:pPr indent="0" lvl="0" marL="0" rtl="0" algn="l">
              <a:lnSpc>
                <a:spcPct val="140000"/>
              </a:lnSpc>
              <a:spcBef>
                <a:spcPts val="0"/>
              </a:spcBef>
              <a:spcAft>
                <a:spcPts val="0"/>
              </a:spcAft>
              <a:buClr>
                <a:schemeClr val="dk1"/>
              </a:buClr>
              <a:buSzPts val="1100"/>
              <a:buFont typeface="Arial"/>
              <a:buNone/>
            </a:pPr>
            <a:r>
              <a:rPr lang="en">
                <a:solidFill>
                  <a:srgbClr val="000000"/>
                </a:solidFill>
              </a:rPr>
              <a:t>2) The Law of Independent Assortment: Genes for different traits are sorted separately from one another so that the inheritance of one trait is not dependent on the inheritance of another.</a:t>
            </a:r>
            <a:endParaRPr>
              <a:solidFill>
                <a:srgbClr val="000000"/>
              </a:solidFill>
            </a:endParaRPr>
          </a:p>
          <a:p>
            <a:pPr indent="0" lvl="0" marL="0" rtl="0" algn="l">
              <a:lnSpc>
                <a:spcPct val="140000"/>
              </a:lnSpc>
              <a:spcBef>
                <a:spcPts val="0"/>
              </a:spcBef>
              <a:spcAft>
                <a:spcPts val="0"/>
              </a:spcAft>
              <a:buClr>
                <a:schemeClr val="dk1"/>
              </a:buClr>
              <a:buSzPts val="1100"/>
              <a:buFont typeface="Arial"/>
              <a:buNone/>
            </a:pPr>
            <a:r>
              <a:rPr lang="en">
                <a:solidFill>
                  <a:srgbClr val="000000"/>
                </a:solidFill>
              </a:rPr>
              <a:t>3) The Law of Dominance: An organism with alternate forms of a gene will express the form that is dominant.</a:t>
            </a:r>
            <a:endParaRPr>
              <a:solidFill>
                <a:srgbClr val="000000"/>
              </a:solidFill>
            </a:endParaRPr>
          </a:p>
        </p:txBody>
      </p:sp>
      <p:pic>
        <p:nvPicPr>
          <p:cNvPr id="198" name="Google Shape;198;p28"/>
          <p:cNvPicPr preferRelativeResize="0"/>
          <p:nvPr/>
        </p:nvPicPr>
        <p:blipFill>
          <a:blip r:embed="rId3">
            <a:alphaModFix/>
          </a:blip>
          <a:stretch>
            <a:fillRect/>
          </a:stretch>
        </p:blipFill>
        <p:spPr>
          <a:xfrm>
            <a:off x="8310225" y="0"/>
            <a:ext cx="833775" cy="12689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Dragon Traits</a:t>
            </a:r>
            <a:endParaRPr/>
          </a:p>
        </p:txBody>
      </p:sp>
      <p:sp>
        <p:nvSpPr>
          <p:cNvPr id="204" name="Google Shape;204;p29"/>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simulation, there are 18 traits controlled by 20 genes as identified by Sir Deric Nelson.  Inspired by the work of Gregor Mendel (yes there is one on Planet XY), Sir Deric wishes to </a:t>
            </a:r>
            <a:r>
              <a:rPr lang="en" u="sng"/>
              <a:t>predict</a:t>
            </a:r>
            <a:r>
              <a:rPr lang="en"/>
              <a:t> the possible progeny from 2 dragons of different subspecies using these laws. </a:t>
            </a:r>
            <a:endParaRPr/>
          </a:p>
          <a:p>
            <a:pPr indent="0" lvl="0" marL="0" rtl="0" algn="l">
              <a:lnSpc>
                <a:spcPct val="140000"/>
              </a:lnSpc>
              <a:spcBef>
                <a:spcPts val="0"/>
              </a:spcBef>
              <a:spcAft>
                <a:spcPts val="0"/>
              </a:spcAft>
              <a:buClr>
                <a:schemeClr val="dk1"/>
              </a:buClr>
              <a:buSzPts val="1100"/>
              <a:buFont typeface="Arial"/>
              <a:buNone/>
            </a:pPr>
            <a:r>
              <a:t/>
            </a:r>
            <a:endParaRPr sz="1050">
              <a:solidFill>
                <a:srgbClr val="000066"/>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a:t>There are however a number of “secondary traits” that Sir Deric has not been able to identify the genetics behind.  The actual shape of a tail spike, wing, horn, spine, tendril or any other notable feature could exhibit new and novel combinations.  Only the core traits are fixed in Sir Deric’s notebook.  Feel free to create </a:t>
            </a:r>
            <a:r>
              <a:rPr b="1" i="1" lang="en"/>
              <a:t>hybrid </a:t>
            </a:r>
            <a:r>
              <a:rPr lang="en"/>
              <a:t>secondary features if you are drawing your baby dragons.</a:t>
            </a:r>
            <a:endParaRPr/>
          </a:p>
          <a:p>
            <a:pPr indent="0" lvl="0" marL="0" rtl="0" algn="l">
              <a:spcBef>
                <a:spcPts val="0"/>
              </a:spcBef>
              <a:spcAft>
                <a:spcPts val="0"/>
              </a:spcAft>
              <a:buNone/>
            </a:pPr>
            <a:r>
              <a:t/>
            </a:r>
            <a:endParaRPr/>
          </a:p>
        </p:txBody>
      </p:sp>
      <p:pic>
        <p:nvPicPr>
          <p:cNvPr id="205" name="Google Shape;205;p29"/>
          <p:cNvPicPr preferRelativeResize="0"/>
          <p:nvPr/>
        </p:nvPicPr>
        <p:blipFill>
          <a:blip r:embed="rId3">
            <a:alphaModFix/>
          </a:blip>
          <a:stretch>
            <a:fillRect/>
          </a:stretch>
        </p:blipFill>
        <p:spPr>
          <a:xfrm>
            <a:off x="8310225" y="0"/>
            <a:ext cx="833775" cy="12689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0"/>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Color Control Gene- Operator genes</a:t>
            </a:r>
            <a:endParaRPr b="0" i="0" sz="3000" u="none" cap="none" strike="noStrike">
              <a:solidFill>
                <a:schemeClr val="dk1"/>
              </a:solidFill>
              <a:latin typeface="Old Standard TT"/>
              <a:ea typeface="Old Standard TT"/>
              <a:cs typeface="Old Standard TT"/>
              <a:sym typeface="Old Standard TT"/>
            </a:endParaRPr>
          </a:p>
        </p:txBody>
      </p:sp>
      <p:sp>
        <p:nvSpPr>
          <p:cNvPr id="211" name="Google Shape;211;p30"/>
          <p:cNvSpPr txBox="1"/>
          <p:nvPr>
            <p:ph idx="1" type="body"/>
          </p:nvPr>
        </p:nvSpPr>
        <p:spPr>
          <a:xfrm>
            <a:off x="4504025" y="1058225"/>
            <a:ext cx="4722900" cy="4152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Some genes </a:t>
            </a:r>
            <a:r>
              <a:rPr b="0" i="0" lang="en" sz="1800" u="sng" cap="none" strike="noStrike">
                <a:solidFill>
                  <a:schemeClr val="dk1"/>
                </a:solidFill>
                <a:latin typeface="Old Standard TT"/>
                <a:ea typeface="Old Standard TT"/>
                <a:cs typeface="Old Standard TT"/>
                <a:sym typeface="Old Standard TT"/>
              </a:rPr>
              <a:t>do not code for a trait</a:t>
            </a:r>
            <a:r>
              <a:rPr b="0" i="0" lang="en" sz="1800" u="none" cap="none" strike="noStrike">
                <a:solidFill>
                  <a:schemeClr val="dk1"/>
                </a:solidFill>
                <a:latin typeface="Old Standard TT"/>
                <a:ea typeface="Old Standard TT"/>
                <a:cs typeface="Old Standard TT"/>
                <a:sym typeface="Old Standard TT"/>
              </a:rPr>
              <a:t>.  Instead they control if, when, and/or for how long other genes are turned on.  These are called </a:t>
            </a:r>
            <a:r>
              <a:rPr b="1" i="0" lang="en" sz="1800" u="none" cap="none" strike="noStrike">
                <a:solidFill>
                  <a:schemeClr val="dk1"/>
                </a:solidFill>
                <a:latin typeface="Old Standard TT"/>
                <a:ea typeface="Old Standard TT"/>
                <a:cs typeface="Old Standard TT"/>
                <a:sym typeface="Old Standard TT"/>
              </a:rPr>
              <a:t>operator gene</a:t>
            </a:r>
            <a:r>
              <a:rPr b="1" lang="en"/>
              <a:t>s</a:t>
            </a:r>
            <a:endParaRPr b="1"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In dragon genetics there are 4 primary colors with Red/Blue on one gene and Green/Yellow on another.  The expression of the R/B gene is dominant over the expression of the G/Y gene.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[CC, Cc] = use Color Gene #1,</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[cc] = use Color Gene #2</a:t>
            </a:r>
            <a:endParaRPr b="0" i="0" sz="1800" u="none" cap="none" strike="noStrike">
              <a:solidFill>
                <a:schemeClr val="dk1"/>
              </a:solidFill>
              <a:latin typeface="Old Standard TT"/>
              <a:ea typeface="Old Standard TT"/>
              <a:cs typeface="Old Standard TT"/>
              <a:sym typeface="Old Standard TT"/>
            </a:endParaRPr>
          </a:p>
        </p:txBody>
      </p:sp>
      <p:pic>
        <p:nvPicPr>
          <p:cNvPr id="212" name="Google Shape;212;p30"/>
          <p:cNvPicPr preferRelativeResize="0"/>
          <p:nvPr/>
        </p:nvPicPr>
        <p:blipFill>
          <a:blip r:embed="rId3">
            <a:alphaModFix/>
          </a:blip>
          <a:stretch>
            <a:fillRect/>
          </a:stretch>
        </p:blipFill>
        <p:spPr>
          <a:xfrm>
            <a:off x="2323475" y="3831425"/>
            <a:ext cx="2180106" cy="1200674"/>
          </a:xfrm>
          <a:prstGeom prst="rect">
            <a:avLst/>
          </a:prstGeom>
          <a:noFill/>
          <a:ln>
            <a:noFill/>
          </a:ln>
        </p:spPr>
      </p:pic>
      <p:pic>
        <p:nvPicPr>
          <p:cNvPr id="213" name="Google Shape;213;p30"/>
          <p:cNvPicPr preferRelativeResize="0"/>
          <p:nvPr/>
        </p:nvPicPr>
        <p:blipFill>
          <a:blip r:embed="rId4">
            <a:alphaModFix/>
          </a:blip>
          <a:stretch>
            <a:fillRect/>
          </a:stretch>
        </p:blipFill>
        <p:spPr>
          <a:xfrm>
            <a:off x="-18050" y="1100050"/>
            <a:ext cx="2341521" cy="1345469"/>
          </a:xfrm>
          <a:prstGeom prst="rect">
            <a:avLst/>
          </a:prstGeom>
          <a:noFill/>
          <a:ln>
            <a:noFill/>
          </a:ln>
        </p:spPr>
      </p:pic>
      <p:pic>
        <p:nvPicPr>
          <p:cNvPr id="214" name="Google Shape;214;p30"/>
          <p:cNvPicPr preferRelativeResize="0"/>
          <p:nvPr/>
        </p:nvPicPr>
        <p:blipFill>
          <a:blip r:embed="rId5">
            <a:alphaModFix/>
          </a:blip>
          <a:stretch>
            <a:fillRect/>
          </a:stretch>
        </p:blipFill>
        <p:spPr>
          <a:xfrm>
            <a:off x="2323475" y="2712425"/>
            <a:ext cx="2180552" cy="1200675"/>
          </a:xfrm>
          <a:prstGeom prst="rect">
            <a:avLst/>
          </a:prstGeom>
          <a:noFill/>
          <a:ln>
            <a:noFill/>
          </a:ln>
        </p:spPr>
      </p:pic>
      <p:pic>
        <p:nvPicPr>
          <p:cNvPr id="215" name="Google Shape;215;p30"/>
          <p:cNvPicPr preferRelativeResize="0"/>
          <p:nvPr/>
        </p:nvPicPr>
        <p:blipFill>
          <a:blip r:embed="rId6">
            <a:alphaModFix/>
          </a:blip>
          <a:stretch>
            <a:fillRect/>
          </a:stretch>
        </p:blipFill>
        <p:spPr>
          <a:xfrm>
            <a:off x="-18046" y="2384758"/>
            <a:ext cx="2341523" cy="1423618"/>
          </a:xfrm>
          <a:prstGeom prst="rect">
            <a:avLst/>
          </a:prstGeom>
          <a:noFill/>
          <a:ln>
            <a:noFill/>
          </a:ln>
        </p:spPr>
      </p:pic>
      <p:sp>
        <p:nvSpPr>
          <p:cNvPr id="216" name="Google Shape;216;p30"/>
          <p:cNvSpPr txBox="1"/>
          <p:nvPr/>
        </p:nvSpPr>
        <p:spPr>
          <a:xfrm>
            <a:off x="0" y="3831425"/>
            <a:ext cx="13278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Color Gene 1</a:t>
            </a:r>
            <a:endParaRPr/>
          </a:p>
        </p:txBody>
      </p:sp>
      <p:sp>
        <p:nvSpPr>
          <p:cNvPr id="217" name="Google Shape;217;p30"/>
          <p:cNvSpPr txBox="1"/>
          <p:nvPr/>
        </p:nvSpPr>
        <p:spPr>
          <a:xfrm>
            <a:off x="3176225" y="2384750"/>
            <a:ext cx="13278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Color Gene 2</a:t>
            </a:r>
            <a:endParaRPr/>
          </a:p>
        </p:txBody>
      </p:sp>
      <p:sp>
        <p:nvSpPr>
          <p:cNvPr id="218" name="Google Shape;218;p30"/>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Color Gene #1- Mendelian </a:t>
            </a:r>
            <a:r>
              <a:rPr b="1" i="0" lang="en" sz="3000" u="sng" cap="none" strike="noStrike">
                <a:solidFill>
                  <a:schemeClr val="dk1"/>
                </a:solidFill>
                <a:latin typeface="Old Standard TT"/>
                <a:ea typeface="Old Standard TT"/>
                <a:cs typeface="Old Standard TT"/>
                <a:sym typeface="Old Standard TT"/>
              </a:rPr>
              <a:t>&amp;</a:t>
            </a:r>
            <a:r>
              <a:rPr b="0" i="0" lang="en" sz="3000" u="none" cap="none" strike="noStrike">
                <a:solidFill>
                  <a:schemeClr val="dk1"/>
                </a:solidFill>
                <a:latin typeface="Old Standard TT"/>
                <a:ea typeface="Old Standard TT"/>
                <a:cs typeface="Old Standard TT"/>
                <a:sym typeface="Old Standard TT"/>
              </a:rPr>
              <a:t> Incomplete </a:t>
            </a:r>
            <a:r>
              <a:rPr b="0" i="0" lang="en" sz="1800" u="none" cap="none" strike="noStrike">
                <a:solidFill>
                  <a:schemeClr val="dk1"/>
                </a:solidFill>
                <a:latin typeface="Old Standard TT"/>
                <a:ea typeface="Old Standard TT"/>
                <a:cs typeface="Old Standard TT"/>
                <a:sym typeface="Old Standard TT"/>
              </a:rPr>
              <a:t>*Sex Linked</a:t>
            </a:r>
            <a:endParaRPr b="0" i="0" sz="1800" u="none" cap="none" strike="noStrike">
              <a:solidFill>
                <a:schemeClr val="dk1"/>
              </a:solidFill>
              <a:latin typeface="Old Standard TT"/>
              <a:ea typeface="Old Standard TT"/>
              <a:cs typeface="Old Standard TT"/>
              <a:sym typeface="Old Standard TT"/>
            </a:endParaRPr>
          </a:p>
        </p:txBody>
      </p:sp>
      <p:sp>
        <p:nvSpPr>
          <p:cNvPr id="224" name="Google Shape;224;p31"/>
          <p:cNvSpPr txBox="1"/>
          <p:nvPr>
            <p:ph idx="1" type="body"/>
          </p:nvPr>
        </p:nvSpPr>
        <p:spPr>
          <a:xfrm>
            <a:off x="311700" y="1171600"/>
            <a:ext cx="3269400" cy="3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In Females [XX]</a:t>
            </a:r>
            <a:endParaRPr b="0" i="0" sz="1800" u="sng"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Red [RR, Rr] is </a:t>
            </a:r>
            <a:r>
              <a:rPr b="1" i="0" lang="en" sz="1800" u="none" cap="none" strike="noStrike">
                <a:solidFill>
                  <a:schemeClr val="dk1"/>
                </a:solidFill>
                <a:latin typeface="Old Standard TT"/>
                <a:ea typeface="Old Standard TT"/>
                <a:cs typeface="Old Standard TT"/>
                <a:sym typeface="Old Standard TT"/>
              </a:rPr>
              <a:t>Dominant </a:t>
            </a:r>
            <a:r>
              <a:rPr b="0" i="0" lang="en" sz="1800" u="none" cap="none" strike="noStrike">
                <a:solidFill>
                  <a:schemeClr val="dk1"/>
                </a:solidFill>
                <a:latin typeface="Old Standard TT"/>
                <a:ea typeface="Old Standard TT"/>
                <a:cs typeface="Old Standard TT"/>
                <a:sym typeface="Old Standard TT"/>
              </a:rPr>
              <a:t>over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Blue [rr].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sng" cap="none" strike="noStrike">
                <a:solidFill>
                  <a:schemeClr val="dk1"/>
                </a:solidFill>
                <a:latin typeface="Old Standard TT"/>
                <a:ea typeface="Old Standard TT"/>
                <a:cs typeface="Old Standard TT"/>
                <a:sym typeface="Old Standard TT"/>
              </a:rPr>
              <a:t>In Males [XY]</a:t>
            </a:r>
            <a:endParaRPr b="0" i="0" sz="1800" u="sng"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Red [RR] is </a:t>
            </a:r>
            <a:r>
              <a:rPr b="1" i="0" lang="en" sz="1800" u="none" cap="none" strike="noStrike">
                <a:solidFill>
                  <a:schemeClr val="dk1"/>
                </a:solidFill>
                <a:latin typeface="Old Standard TT"/>
                <a:ea typeface="Old Standard TT"/>
                <a:cs typeface="Old Standard TT"/>
                <a:sym typeface="Old Standard TT"/>
              </a:rPr>
              <a:t>Incompletely dominant </a:t>
            </a:r>
            <a:r>
              <a:rPr b="0" i="0" lang="en" sz="1800" u="none" cap="none" strike="noStrike">
                <a:solidFill>
                  <a:schemeClr val="dk1"/>
                </a:solidFill>
                <a:latin typeface="Old Standard TT"/>
                <a:ea typeface="Old Standard TT"/>
                <a:cs typeface="Old Standard TT"/>
                <a:sym typeface="Old Standard TT"/>
              </a:rPr>
              <a:t>with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Blue [rr] resulting in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Purple [Rr]</a:t>
            </a:r>
            <a:endParaRPr b="0" i="0" sz="1800" u="none" cap="none" strike="noStrike">
              <a:solidFill>
                <a:schemeClr val="dk1"/>
              </a:solidFill>
              <a:latin typeface="Old Standard TT"/>
              <a:ea typeface="Old Standard TT"/>
              <a:cs typeface="Old Standard TT"/>
              <a:sym typeface="Old Standard TT"/>
            </a:endParaRPr>
          </a:p>
        </p:txBody>
      </p:sp>
      <p:sp>
        <p:nvSpPr>
          <p:cNvPr id="225" name="Google Shape;225;p31"/>
          <p:cNvSpPr txBox="1"/>
          <p:nvPr/>
        </p:nvSpPr>
        <p:spPr>
          <a:xfrm>
            <a:off x="6788875" y="1832450"/>
            <a:ext cx="2157000" cy="1216800"/>
          </a:xfrm>
          <a:prstGeom prst="rect">
            <a:avLst/>
          </a:prstGeom>
          <a:noFill/>
          <a:ln cap="flat" cmpd="sng" w="76200">
            <a:solidFill>
              <a:srgbClr val="674EA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Only males express the </a:t>
            </a:r>
            <a:r>
              <a:rPr b="1" i="0" lang="en" sz="1400" u="sng" cap="none" strike="noStrike">
                <a:solidFill>
                  <a:srgbClr val="000000"/>
                </a:solidFill>
                <a:latin typeface="Arial"/>
                <a:ea typeface="Arial"/>
                <a:cs typeface="Arial"/>
                <a:sym typeface="Arial"/>
              </a:rPr>
              <a:t>incompletely</a:t>
            </a:r>
            <a:r>
              <a:rPr b="0" i="0" lang="en" sz="1400" u="none" cap="none" strike="noStrike">
                <a:solidFill>
                  <a:srgbClr val="000000"/>
                </a:solidFill>
                <a:latin typeface="Arial"/>
                <a:ea typeface="Arial"/>
                <a:cs typeface="Arial"/>
                <a:sym typeface="Arial"/>
              </a:rPr>
              <a:t> dominant trait.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Red + Blue = Purple</a:t>
            </a:r>
            <a:endParaRPr b="0" i="0" sz="1400" u="none" cap="none" strike="noStrike">
              <a:solidFill>
                <a:srgbClr val="000000"/>
              </a:solidFill>
              <a:latin typeface="Arial"/>
              <a:ea typeface="Arial"/>
              <a:cs typeface="Arial"/>
              <a:sym typeface="Arial"/>
            </a:endParaRPr>
          </a:p>
        </p:txBody>
      </p:sp>
      <p:pic>
        <p:nvPicPr>
          <p:cNvPr id="226" name="Google Shape;226;p31"/>
          <p:cNvPicPr preferRelativeResize="0"/>
          <p:nvPr/>
        </p:nvPicPr>
        <p:blipFill rotWithShape="1">
          <a:blip r:embed="rId3">
            <a:alphaModFix/>
          </a:blip>
          <a:srcRect b="58406" l="36965" r="27280" t="0"/>
          <a:stretch/>
        </p:blipFill>
        <p:spPr>
          <a:xfrm>
            <a:off x="3378025" y="3265850"/>
            <a:ext cx="2742932" cy="1757025"/>
          </a:xfrm>
          <a:prstGeom prst="rect">
            <a:avLst/>
          </a:prstGeom>
          <a:noFill/>
          <a:ln>
            <a:noFill/>
          </a:ln>
        </p:spPr>
      </p:pic>
      <p:pic>
        <p:nvPicPr>
          <p:cNvPr id="227" name="Google Shape;227;p31"/>
          <p:cNvPicPr preferRelativeResize="0"/>
          <p:nvPr/>
        </p:nvPicPr>
        <p:blipFill rotWithShape="1">
          <a:blip r:embed="rId4">
            <a:alphaModFix/>
          </a:blip>
          <a:srcRect b="0" l="7132" r="0" t="0"/>
          <a:stretch/>
        </p:blipFill>
        <p:spPr>
          <a:xfrm>
            <a:off x="6180575" y="3265850"/>
            <a:ext cx="2963424" cy="1757025"/>
          </a:xfrm>
          <a:prstGeom prst="rect">
            <a:avLst/>
          </a:prstGeom>
          <a:noFill/>
          <a:ln>
            <a:noFill/>
          </a:ln>
        </p:spPr>
      </p:pic>
      <p:pic>
        <p:nvPicPr>
          <p:cNvPr id="228" name="Google Shape;228;p31"/>
          <p:cNvPicPr preferRelativeResize="0"/>
          <p:nvPr/>
        </p:nvPicPr>
        <p:blipFill>
          <a:blip r:embed="rId5">
            <a:alphaModFix/>
          </a:blip>
          <a:stretch>
            <a:fillRect/>
          </a:stretch>
        </p:blipFill>
        <p:spPr>
          <a:xfrm>
            <a:off x="3378022" y="1629951"/>
            <a:ext cx="2864777" cy="1577751"/>
          </a:xfrm>
          <a:prstGeom prst="rect">
            <a:avLst/>
          </a:prstGeom>
          <a:noFill/>
          <a:ln>
            <a:noFill/>
          </a:ln>
        </p:spPr>
      </p:pic>
      <p:sp>
        <p:nvSpPr>
          <p:cNvPr id="229" name="Google Shape;229;p31"/>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4"/>
          <p:cNvSpPr txBox="1"/>
          <p:nvPr>
            <p:ph type="ctrTitle"/>
          </p:nvPr>
        </p:nvSpPr>
        <p:spPr>
          <a:xfrm>
            <a:off x="512700" y="2683275"/>
            <a:ext cx="8118600" cy="78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latin typeface="Arial"/>
                <a:ea typeface="Arial"/>
                <a:cs typeface="Arial"/>
                <a:sym typeface="Arial"/>
              </a:rPr>
              <a:t>A </a:t>
            </a:r>
            <a:r>
              <a:rPr i="1" lang="en" sz="3200">
                <a:latin typeface="Arial"/>
                <a:ea typeface="Arial"/>
                <a:cs typeface="Arial"/>
                <a:sym typeface="Arial"/>
              </a:rPr>
              <a:t>Gamification Schoolhouse</a:t>
            </a:r>
            <a:r>
              <a:rPr lang="en" sz="3200">
                <a:latin typeface="Arial"/>
                <a:ea typeface="Arial"/>
                <a:cs typeface="Arial"/>
                <a:sym typeface="Arial"/>
              </a:rPr>
              <a:t> creation</a:t>
            </a:r>
            <a:endParaRPr sz="3200">
              <a:latin typeface="Arial"/>
              <a:ea typeface="Arial"/>
              <a:cs typeface="Arial"/>
              <a:sym typeface="Arial"/>
            </a:endParaRPr>
          </a:p>
        </p:txBody>
      </p:sp>
      <p:sp>
        <p:nvSpPr>
          <p:cNvPr id="71" name="Google Shape;71;p14"/>
          <p:cNvSpPr txBox="1"/>
          <p:nvPr>
            <p:ph idx="1" type="subTitle"/>
          </p:nvPr>
        </p:nvSpPr>
        <p:spPr>
          <a:xfrm>
            <a:off x="512700" y="3565325"/>
            <a:ext cx="6315900" cy="11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Designed and </a:t>
            </a:r>
            <a:r>
              <a:rPr b="1" lang="en"/>
              <a:t>written</a:t>
            </a:r>
            <a:r>
              <a:rPr b="1" lang="en"/>
              <a:t> by </a:t>
            </a:r>
            <a:r>
              <a:rPr b="1" lang="en">
                <a:solidFill>
                  <a:schemeClr val="lt2"/>
                </a:solidFill>
              </a:rPr>
              <a:t>Eric Nelson</a:t>
            </a:r>
            <a:endParaRPr b="1">
              <a:solidFill>
                <a:schemeClr val="lt2"/>
              </a:solidFill>
            </a:endParaRPr>
          </a:p>
          <a:p>
            <a:pPr indent="0" lvl="0" marL="0" rtl="0" algn="l">
              <a:spcBef>
                <a:spcPts val="0"/>
              </a:spcBef>
              <a:spcAft>
                <a:spcPts val="0"/>
              </a:spcAft>
              <a:buNone/>
            </a:pPr>
            <a:r>
              <a:rPr b="1" lang="en" sz="1800"/>
              <a:t>Edited by </a:t>
            </a:r>
            <a:r>
              <a:rPr b="1" lang="en" sz="1800">
                <a:solidFill>
                  <a:schemeClr val="lt2"/>
                </a:solidFill>
              </a:rPr>
              <a:t>Forrest Brinker</a:t>
            </a:r>
            <a:r>
              <a:rPr b="1" lang="en" sz="1800"/>
              <a:t> &amp; </a:t>
            </a:r>
            <a:r>
              <a:rPr b="1" lang="en" sz="1800">
                <a:solidFill>
                  <a:schemeClr val="lt2"/>
                </a:solidFill>
              </a:rPr>
              <a:t>Julie Facine</a:t>
            </a:r>
            <a:endParaRPr b="1" sz="1800">
              <a:solidFill>
                <a:schemeClr val="lt2"/>
              </a:solidFill>
            </a:endParaRPr>
          </a:p>
          <a:p>
            <a:pPr indent="0" lvl="0" marL="0" rtl="0" algn="l">
              <a:spcBef>
                <a:spcPts val="0"/>
              </a:spcBef>
              <a:spcAft>
                <a:spcPts val="0"/>
              </a:spcAft>
              <a:buNone/>
            </a:pPr>
            <a:r>
              <a:rPr b="1" lang="en" sz="1800"/>
              <a:t>Artwork by </a:t>
            </a:r>
            <a:r>
              <a:rPr b="1" lang="en" sz="1800">
                <a:solidFill>
                  <a:schemeClr val="lt2"/>
                </a:solidFill>
              </a:rPr>
              <a:t>Hephaestus</a:t>
            </a:r>
            <a:r>
              <a:rPr b="1" lang="en" sz="1800">
                <a:solidFill>
                  <a:schemeClr val="lt2"/>
                </a:solidFill>
              </a:rPr>
              <a:t> Entertainment</a:t>
            </a:r>
            <a:endParaRPr b="1" sz="1800">
              <a:solidFill>
                <a:schemeClr val="lt2"/>
              </a:solidFill>
            </a:endParaRPr>
          </a:p>
        </p:txBody>
      </p:sp>
      <p:sp>
        <p:nvSpPr>
          <p:cNvPr id="72" name="Google Shape;72;p14"/>
          <p:cNvSpPr txBox="1"/>
          <p:nvPr>
            <p:ph type="ctrTitle"/>
          </p:nvPr>
        </p:nvSpPr>
        <p:spPr>
          <a:xfrm>
            <a:off x="0" y="167325"/>
            <a:ext cx="9144000" cy="7875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200"/>
              <a:buFont typeface="Old Standard TT"/>
              <a:buNone/>
            </a:pPr>
            <a:r>
              <a:rPr lang="en" sz="4800">
                <a:latin typeface="Georgia"/>
                <a:ea typeface="Georgia"/>
                <a:cs typeface="Georgia"/>
                <a:sym typeface="Georgia"/>
              </a:rPr>
              <a:t>“</a:t>
            </a:r>
            <a:r>
              <a:rPr lang="en" sz="4800">
                <a:latin typeface="Georgia"/>
                <a:ea typeface="Georgia"/>
                <a:cs typeface="Georgia"/>
                <a:sym typeface="Georgia"/>
              </a:rPr>
              <a:t>On the Mating of Dragons</a:t>
            </a:r>
            <a:r>
              <a:rPr lang="en" sz="4800">
                <a:latin typeface="Georgia"/>
                <a:ea typeface="Georgia"/>
                <a:cs typeface="Georgia"/>
                <a:sym typeface="Georgia"/>
              </a:rPr>
              <a:t>”</a:t>
            </a:r>
            <a:endParaRPr i="0" sz="1800" u="none" cap="none" strike="noStrike">
              <a:solidFill>
                <a:schemeClr val="accent1"/>
              </a:solidFill>
              <a:latin typeface="Georgia"/>
              <a:ea typeface="Georgia"/>
              <a:cs typeface="Georgia"/>
              <a:sym typeface="Georgia"/>
            </a:endParaRPr>
          </a:p>
        </p:txBody>
      </p:sp>
      <p:sp>
        <p:nvSpPr>
          <p:cNvPr id="73" name="Google Shape;73;p14"/>
          <p:cNvSpPr txBox="1"/>
          <p:nvPr>
            <p:ph idx="1" type="subTitle"/>
          </p:nvPr>
        </p:nvSpPr>
        <p:spPr>
          <a:xfrm>
            <a:off x="0" y="788475"/>
            <a:ext cx="9144000" cy="78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2"/>
              </a:buClr>
              <a:buSzPts val="2400"/>
              <a:buFont typeface="Old Standard TT"/>
              <a:buNone/>
            </a:pPr>
            <a:r>
              <a:rPr b="1" lang="en" sz="2800">
                <a:solidFill>
                  <a:srgbClr val="F1C232"/>
                </a:solidFill>
              </a:rPr>
              <a:t>An International Dragon Genetics Lab</a:t>
            </a:r>
            <a:endParaRPr b="1" i="0" sz="2800" u="none" cap="none" strike="noStrike">
              <a:solidFill>
                <a:srgbClr val="F1C232"/>
              </a:solidFill>
              <a:latin typeface="Old Standard TT"/>
              <a:ea typeface="Old Standard TT"/>
              <a:cs typeface="Old Standard TT"/>
              <a:sym typeface="Old Standard TT"/>
            </a:endParaRPr>
          </a:p>
        </p:txBody>
      </p:sp>
      <p:sp>
        <p:nvSpPr>
          <p:cNvPr id="74" name="Google Shape;74;p14"/>
          <p:cNvSpPr txBox="1"/>
          <p:nvPr>
            <p:ph type="ctrTitle"/>
          </p:nvPr>
        </p:nvSpPr>
        <p:spPr>
          <a:xfrm>
            <a:off x="0" y="1751938"/>
            <a:ext cx="9144000" cy="555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200"/>
              <a:buFont typeface="Old Standard TT"/>
              <a:buNone/>
            </a:pPr>
            <a:r>
              <a:rPr lang="en" sz="2000">
                <a:solidFill>
                  <a:schemeClr val="lt2"/>
                </a:solidFill>
                <a:latin typeface="Georgia"/>
                <a:ea typeface="Georgia"/>
                <a:cs typeface="Georgia"/>
                <a:sym typeface="Georgia"/>
              </a:rPr>
              <a:t> Version 1.2| Copyright 2016-2020 </a:t>
            </a:r>
            <a:endParaRPr i="0" sz="2000" u="none" cap="none" strike="noStrike">
              <a:solidFill>
                <a:schemeClr val="lt2"/>
              </a:solidFill>
              <a:latin typeface="Georgia"/>
              <a:ea typeface="Georgia"/>
              <a:cs typeface="Georgia"/>
              <a:sym typeface="Georgia"/>
            </a:endParaRPr>
          </a:p>
        </p:txBody>
      </p:sp>
      <p:sp>
        <p:nvSpPr>
          <p:cNvPr id="75" name="Google Shape;75;p14"/>
          <p:cNvSpPr txBox="1"/>
          <p:nvPr/>
        </p:nvSpPr>
        <p:spPr>
          <a:xfrm>
            <a:off x="7620075" y="788463"/>
            <a:ext cx="1905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1"/>
                </a:solidFill>
              </a:rPr>
              <a:t>©</a:t>
            </a:r>
            <a:endParaRPr sz="16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2"/>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Color Gene #2- Mendelian</a:t>
            </a:r>
            <a:endParaRPr b="0" i="0" sz="1800" u="none" cap="none" strike="noStrike">
              <a:solidFill>
                <a:schemeClr val="dk1"/>
              </a:solidFill>
              <a:latin typeface="Old Standard TT"/>
              <a:ea typeface="Old Standard TT"/>
              <a:cs typeface="Old Standard TT"/>
              <a:sym typeface="Old Standard TT"/>
            </a:endParaRPr>
          </a:p>
        </p:txBody>
      </p:sp>
      <p:sp>
        <p:nvSpPr>
          <p:cNvPr id="235" name="Google Shape;235;p32"/>
          <p:cNvSpPr txBox="1"/>
          <p:nvPr>
            <p:ph idx="1" type="body"/>
          </p:nvPr>
        </p:nvSpPr>
        <p:spPr>
          <a:xfrm>
            <a:off x="311700" y="1171600"/>
            <a:ext cx="3269400" cy="339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These colors will only be seen if the Operator Color Control Gene is </a:t>
            </a:r>
            <a:r>
              <a:rPr b="0" i="1" lang="en" sz="1800" u="none" cap="none" strike="noStrike">
                <a:solidFill>
                  <a:schemeClr val="dk1"/>
                </a:solidFill>
                <a:latin typeface="Old Standard TT"/>
                <a:ea typeface="Old Standard TT"/>
                <a:cs typeface="Old Standard TT"/>
                <a:sym typeface="Old Standard TT"/>
              </a:rPr>
              <a:t>homozygous recessive</a:t>
            </a:r>
            <a:r>
              <a:rPr b="0" i="0" lang="en" sz="1800" u="none" cap="none" strike="noStrike">
                <a:solidFill>
                  <a:schemeClr val="dk1"/>
                </a:solidFill>
                <a:latin typeface="Old Standard TT"/>
                <a:ea typeface="Old Standard TT"/>
                <a:cs typeface="Old Standard TT"/>
                <a:sym typeface="Old Standard TT"/>
              </a:rPr>
              <a:t> or [</a:t>
            </a:r>
            <a:r>
              <a:rPr lang="en"/>
              <a:t>cc</a:t>
            </a:r>
            <a:r>
              <a:rPr b="0" i="0" lang="en" sz="1800" u="none" cap="none" strike="noStrike">
                <a:solidFill>
                  <a:schemeClr val="dk1"/>
                </a:solidFill>
                <a:latin typeface="Old Standard TT"/>
                <a:ea typeface="Old Standard TT"/>
                <a:cs typeface="Old Standard TT"/>
                <a:sym typeface="Old Standard TT"/>
              </a:rPr>
              <a:t>]</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Green [GG, Gg]</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Is </a:t>
            </a:r>
            <a:r>
              <a:rPr b="1" i="0" lang="en" sz="1800" u="none" cap="none" strike="noStrike">
                <a:solidFill>
                  <a:schemeClr val="dk1"/>
                </a:solidFill>
                <a:latin typeface="Old Standard TT"/>
                <a:ea typeface="Old Standard TT"/>
                <a:cs typeface="Old Standard TT"/>
                <a:sym typeface="Old Standard TT"/>
              </a:rPr>
              <a:t>Domina</a:t>
            </a:r>
            <a:r>
              <a:rPr b="1" lang="en"/>
              <a:t>n</a:t>
            </a:r>
            <a:r>
              <a:rPr b="1" i="0" lang="en" sz="1800" u="none" cap="none" strike="noStrike">
                <a:solidFill>
                  <a:schemeClr val="dk1"/>
                </a:solidFill>
                <a:latin typeface="Old Standard TT"/>
                <a:ea typeface="Old Standard TT"/>
                <a:cs typeface="Old Standard TT"/>
                <a:sym typeface="Old Standard TT"/>
              </a:rPr>
              <a:t>t </a:t>
            </a:r>
            <a:r>
              <a:rPr b="0" i="0" lang="en" sz="1800" u="none" cap="none" strike="noStrike">
                <a:solidFill>
                  <a:schemeClr val="dk1"/>
                </a:solidFill>
                <a:latin typeface="Old Standard TT"/>
                <a:ea typeface="Old Standard TT"/>
                <a:cs typeface="Old Standard TT"/>
                <a:sym typeface="Old Standard TT"/>
              </a:rPr>
              <a:t>over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Yellow [gg]</a:t>
            </a:r>
            <a:endParaRPr b="0" i="0" sz="1800" u="none" cap="none" strike="noStrike">
              <a:solidFill>
                <a:schemeClr val="dk1"/>
              </a:solidFill>
              <a:latin typeface="Old Standard TT"/>
              <a:ea typeface="Old Standard TT"/>
              <a:cs typeface="Old Standard TT"/>
              <a:sym typeface="Old Standard TT"/>
            </a:endParaRPr>
          </a:p>
        </p:txBody>
      </p:sp>
      <p:pic>
        <p:nvPicPr>
          <p:cNvPr id="236" name="Google Shape;236;p32"/>
          <p:cNvPicPr preferRelativeResize="0"/>
          <p:nvPr/>
        </p:nvPicPr>
        <p:blipFill>
          <a:blip r:embed="rId3">
            <a:alphaModFix/>
          </a:blip>
          <a:stretch>
            <a:fillRect/>
          </a:stretch>
        </p:blipFill>
        <p:spPr>
          <a:xfrm>
            <a:off x="4846850" y="309034"/>
            <a:ext cx="4297148" cy="2366115"/>
          </a:xfrm>
          <a:prstGeom prst="rect">
            <a:avLst/>
          </a:prstGeom>
          <a:noFill/>
          <a:ln>
            <a:noFill/>
          </a:ln>
        </p:spPr>
      </p:pic>
      <p:pic>
        <p:nvPicPr>
          <p:cNvPr id="237" name="Google Shape;237;p32"/>
          <p:cNvPicPr preferRelativeResize="0"/>
          <p:nvPr/>
        </p:nvPicPr>
        <p:blipFill>
          <a:blip r:embed="rId4">
            <a:alphaModFix/>
          </a:blip>
          <a:stretch>
            <a:fillRect/>
          </a:stretch>
        </p:blipFill>
        <p:spPr>
          <a:xfrm>
            <a:off x="4846850" y="2754825"/>
            <a:ext cx="4224202" cy="2301173"/>
          </a:xfrm>
          <a:prstGeom prst="rect">
            <a:avLst/>
          </a:prstGeom>
          <a:noFill/>
          <a:ln>
            <a:noFill/>
          </a:ln>
        </p:spPr>
      </p:pic>
      <p:sp>
        <p:nvSpPr>
          <p:cNvPr id="238" name="Google Shape;238;p32"/>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3"/>
          <p:cNvSpPr txBox="1"/>
          <p:nvPr>
            <p:ph type="title"/>
          </p:nvPr>
        </p:nvSpPr>
        <p:spPr>
          <a:xfrm>
            <a:off x="311700" y="434350"/>
            <a:ext cx="8731800" cy="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2400" u="none" cap="none" strike="noStrike">
                <a:solidFill>
                  <a:schemeClr val="dk1"/>
                </a:solidFill>
                <a:latin typeface="Old Standard TT"/>
                <a:ea typeface="Old Standard TT"/>
                <a:cs typeface="Old Standard TT"/>
                <a:sym typeface="Old Standard TT"/>
              </a:rPr>
              <a:t>Color Pattern- Codominance</a:t>
            </a:r>
            <a:r>
              <a:rPr lang="en" sz="2400"/>
              <a:t>, </a:t>
            </a:r>
            <a:r>
              <a:rPr b="0" i="0" lang="en" sz="2400" u="none" cap="none" strike="noStrike">
                <a:solidFill>
                  <a:schemeClr val="dk1"/>
                </a:solidFill>
                <a:latin typeface="Old Standard TT"/>
                <a:ea typeface="Old Standard TT"/>
                <a:cs typeface="Old Standard TT"/>
                <a:sym typeface="Old Standard TT"/>
              </a:rPr>
              <a:t>Sex Linked, &amp; Epigenetic </a:t>
            </a:r>
            <a:endParaRPr b="0" i="0" sz="2400" u="none" cap="none" strike="noStrike">
              <a:solidFill>
                <a:schemeClr val="dk1"/>
              </a:solidFill>
              <a:latin typeface="Old Standard TT"/>
              <a:ea typeface="Old Standard TT"/>
              <a:cs typeface="Old Standard TT"/>
              <a:sym typeface="Old Standard TT"/>
            </a:endParaRPr>
          </a:p>
        </p:txBody>
      </p:sp>
      <p:sp>
        <p:nvSpPr>
          <p:cNvPr id="244" name="Google Shape;244;p33"/>
          <p:cNvSpPr txBox="1"/>
          <p:nvPr>
            <p:ph idx="1" type="body"/>
          </p:nvPr>
        </p:nvSpPr>
        <p:spPr>
          <a:xfrm>
            <a:off x="83750" y="962050"/>
            <a:ext cx="4769400" cy="397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Sex Linked- Only </a:t>
            </a:r>
            <a:r>
              <a:rPr b="0" i="0" lang="en" sz="1800" u="sng" cap="none" strike="noStrike">
                <a:solidFill>
                  <a:schemeClr val="dk1"/>
                </a:solidFill>
                <a:latin typeface="Old Standard TT"/>
                <a:ea typeface="Old Standard TT"/>
                <a:cs typeface="Old Standard TT"/>
                <a:sym typeface="Old Standard TT"/>
              </a:rPr>
              <a:t>males</a:t>
            </a:r>
            <a:r>
              <a:rPr b="0" i="0" lang="en" sz="1800" u="none" cap="none" strike="noStrike">
                <a:solidFill>
                  <a:schemeClr val="dk1"/>
                </a:solidFill>
                <a:latin typeface="Old Standard TT"/>
                <a:ea typeface="Old Standard TT"/>
                <a:cs typeface="Old Standard TT"/>
                <a:sym typeface="Old Standard TT"/>
              </a:rPr>
              <a:t> show patterns.  Much like a m</a:t>
            </a:r>
            <a:r>
              <a:rPr lang="en"/>
              <a:t>ale</a:t>
            </a:r>
            <a:r>
              <a:rPr b="0" i="0" lang="en" sz="1800" u="none" cap="none" strike="noStrike">
                <a:solidFill>
                  <a:schemeClr val="dk1"/>
                </a:solidFill>
                <a:latin typeface="Old Standard TT"/>
                <a:ea typeface="Old Standard TT"/>
                <a:cs typeface="Old Standard TT"/>
                <a:sym typeface="Old Standard TT"/>
              </a:rPr>
              <a:t> </a:t>
            </a:r>
            <a:r>
              <a:rPr lang="en"/>
              <a:t>peacock's</a:t>
            </a:r>
            <a:r>
              <a:rPr b="0" i="0" lang="en" sz="1800" u="none" cap="none" strike="noStrike">
                <a:solidFill>
                  <a:schemeClr val="dk1"/>
                </a:solidFill>
                <a:latin typeface="Old Standard TT"/>
                <a:ea typeface="Old Standard TT"/>
                <a:cs typeface="Old Standard TT"/>
                <a:sym typeface="Old Standard TT"/>
              </a:rPr>
              <a:t> tail, the pattern is used to help attract females. Females have the same patterns but but red stripes on a red body make them unobservable in females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6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Epigenetic- The expression of some genes are affected by the organism's environment, diet, and interactions.  These traits are known as </a:t>
            </a:r>
            <a:r>
              <a:rPr b="1" i="1" lang="en" sz="1800" u="none" cap="none" strike="noStrike">
                <a:solidFill>
                  <a:schemeClr val="dk1"/>
                </a:solidFill>
                <a:latin typeface="Old Standard TT"/>
                <a:ea typeface="Old Standard TT"/>
                <a:cs typeface="Old Standard TT"/>
                <a:sym typeface="Old Standard TT"/>
              </a:rPr>
              <a:t>epigenetic </a:t>
            </a:r>
            <a:r>
              <a:rPr b="0" i="0" lang="en" sz="1800" u="none" cap="none" strike="noStrike">
                <a:solidFill>
                  <a:schemeClr val="dk1"/>
                </a:solidFill>
                <a:latin typeface="Old Standard TT"/>
                <a:ea typeface="Old Standard TT"/>
                <a:cs typeface="Old Standard TT"/>
                <a:sym typeface="Old Standard TT"/>
              </a:rPr>
              <a:t>traits.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6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The color of the pattern in males is dependant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lang="en"/>
              <a:t>o</a:t>
            </a:r>
            <a:r>
              <a:rPr b="0" i="0" lang="en" sz="1800" u="none" cap="none" strike="noStrike">
                <a:solidFill>
                  <a:schemeClr val="dk1"/>
                </a:solidFill>
                <a:latin typeface="Old Standard TT"/>
                <a:ea typeface="Old Standard TT"/>
                <a:cs typeface="Old Standard TT"/>
                <a:sym typeface="Old Standard TT"/>
              </a:rPr>
              <a:t>n what the male dragon eats.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Black = human	Brown =cows, pigs, deer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White = birds	Grey = fish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sp>
        <p:nvSpPr>
          <p:cNvPr id="245" name="Google Shape;245;p33"/>
          <p:cNvSpPr txBox="1"/>
          <p:nvPr/>
        </p:nvSpPr>
        <p:spPr>
          <a:xfrm>
            <a:off x="4853150" y="962050"/>
            <a:ext cx="3954300" cy="149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The pattern shape is a </a:t>
            </a:r>
            <a:r>
              <a:rPr b="0" i="0" lang="en" sz="1800" u="sng" cap="none" strike="noStrike">
                <a:solidFill>
                  <a:schemeClr val="dk1"/>
                </a:solidFill>
                <a:latin typeface="Old Standard TT"/>
                <a:ea typeface="Old Standard TT"/>
                <a:cs typeface="Old Standard TT"/>
                <a:sym typeface="Old Standard TT"/>
              </a:rPr>
              <a:t>Codominant</a:t>
            </a:r>
            <a:r>
              <a:rPr b="0" i="0" lang="en" sz="1800" u="none" cap="none" strike="noStrike">
                <a:solidFill>
                  <a:schemeClr val="dk1"/>
                </a:solidFill>
                <a:latin typeface="Old Standard TT"/>
                <a:ea typeface="Old Standard TT"/>
                <a:cs typeface="Old Standard TT"/>
                <a:sym typeface="Old Standard TT"/>
              </a:rPr>
              <a:t> trait</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S1S1= Spots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S1S2 = Wave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S2S2 = Stripes</a:t>
            </a:r>
            <a:endParaRPr b="0" i="0" sz="1400" u="none" cap="none" strike="noStrike">
              <a:solidFill>
                <a:srgbClr val="000000"/>
              </a:solidFill>
              <a:latin typeface="Arial"/>
              <a:ea typeface="Arial"/>
              <a:cs typeface="Arial"/>
              <a:sym typeface="Arial"/>
            </a:endParaRPr>
          </a:p>
        </p:txBody>
      </p:sp>
      <p:pic>
        <p:nvPicPr>
          <p:cNvPr id="246" name="Google Shape;246;p33"/>
          <p:cNvPicPr preferRelativeResize="0"/>
          <p:nvPr/>
        </p:nvPicPr>
        <p:blipFill rotWithShape="1">
          <a:blip r:embed="rId3">
            <a:alphaModFix/>
          </a:blip>
          <a:srcRect b="0" l="0" r="0" t="0"/>
          <a:stretch/>
        </p:blipFill>
        <p:spPr>
          <a:xfrm>
            <a:off x="5772626" y="2572763"/>
            <a:ext cx="2684075" cy="2004775"/>
          </a:xfrm>
          <a:prstGeom prst="rect">
            <a:avLst/>
          </a:prstGeom>
          <a:noFill/>
          <a:ln>
            <a:noFill/>
          </a:ln>
        </p:spPr>
      </p:pic>
      <p:sp>
        <p:nvSpPr>
          <p:cNvPr id="247" name="Google Shape;247;p33"/>
          <p:cNvSpPr txBox="1"/>
          <p:nvPr/>
        </p:nvSpPr>
        <p:spPr>
          <a:xfrm>
            <a:off x="5591650" y="4577550"/>
            <a:ext cx="3339600" cy="2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t>A very rare example of Sir Deric’s notebook art.</a:t>
            </a:r>
            <a:endParaRPr i="1" sz="1100"/>
          </a:p>
        </p:txBody>
      </p:sp>
      <p:sp>
        <p:nvSpPr>
          <p:cNvPr id="248" name="Google Shape;248;p33"/>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4"/>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Toe Number- Incomplete</a:t>
            </a:r>
            <a:endParaRPr b="0" i="0" sz="1800" u="none" cap="none" strike="noStrike">
              <a:solidFill>
                <a:schemeClr val="dk1"/>
              </a:solidFill>
              <a:latin typeface="Old Standard TT"/>
              <a:ea typeface="Old Standard TT"/>
              <a:cs typeface="Old Standard TT"/>
              <a:sym typeface="Old Standard TT"/>
            </a:endParaRPr>
          </a:p>
        </p:txBody>
      </p:sp>
      <p:sp>
        <p:nvSpPr>
          <p:cNvPr id="254" name="Google Shape;254;p34"/>
          <p:cNvSpPr txBox="1"/>
          <p:nvPr>
            <p:ph idx="1" type="body"/>
          </p:nvPr>
        </p:nvSpPr>
        <p:spPr>
          <a:xfrm>
            <a:off x="311700" y="1171600"/>
            <a:ext cx="4097100" cy="3630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Toe number is very important to some dragons.  On Earth, only the Chinese Emperor could use porcelain with 5 toed dragons.  Three toes was considered the commoner dragon.</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5 Toes[TT] is </a:t>
            </a:r>
            <a:r>
              <a:rPr b="1" i="0" lang="en" sz="1800" u="none" cap="none" strike="noStrike">
                <a:solidFill>
                  <a:schemeClr val="dk1"/>
                </a:solidFill>
                <a:latin typeface="Old Standard TT"/>
                <a:ea typeface="Old Standard TT"/>
                <a:cs typeface="Old Standard TT"/>
                <a:sym typeface="Old Standard TT"/>
              </a:rPr>
              <a:t>Incompletely dominant </a:t>
            </a:r>
            <a:r>
              <a:rPr b="0" i="0" lang="en" sz="1800" u="none" cap="none" strike="noStrike">
                <a:solidFill>
                  <a:schemeClr val="dk1"/>
                </a:solidFill>
                <a:latin typeface="Old Standard TT"/>
                <a:ea typeface="Old Standard TT"/>
                <a:cs typeface="Old Standard TT"/>
                <a:sym typeface="Old Standard TT"/>
              </a:rPr>
              <a:t>with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3 toes [tt] resulting in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4 toes [Tt]</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 </a:t>
            </a:r>
            <a:endParaRPr b="0" i="0" sz="1800" u="none" cap="none" strike="noStrike">
              <a:solidFill>
                <a:schemeClr val="dk1"/>
              </a:solidFill>
              <a:latin typeface="Old Standard TT"/>
              <a:ea typeface="Old Standard TT"/>
              <a:cs typeface="Old Standard TT"/>
              <a:sym typeface="Old Standard TT"/>
            </a:endParaRPr>
          </a:p>
        </p:txBody>
      </p:sp>
      <p:sp>
        <p:nvSpPr>
          <p:cNvPr id="255" name="Google Shape;255;p34"/>
          <p:cNvSpPr txBox="1"/>
          <p:nvPr/>
        </p:nvSpPr>
        <p:spPr>
          <a:xfrm>
            <a:off x="5406200" y="742025"/>
            <a:ext cx="580800" cy="382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Toes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Toes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Toes</a:t>
            </a:r>
            <a:endParaRPr b="0" i="0" sz="1400" u="none" cap="none" strike="noStrike">
              <a:solidFill>
                <a:srgbClr val="000000"/>
              </a:solidFill>
              <a:latin typeface="Arial"/>
              <a:ea typeface="Arial"/>
              <a:cs typeface="Arial"/>
              <a:sym typeface="Arial"/>
            </a:endParaRPr>
          </a:p>
        </p:txBody>
      </p:sp>
      <p:pic>
        <p:nvPicPr>
          <p:cNvPr id="256" name="Google Shape;256;p34"/>
          <p:cNvPicPr preferRelativeResize="0"/>
          <p:nvPr/>
        </p:nvPicPr>
        <p:blipFill rotWithShape="1">
          <a:blip r:embed="rId3">
            <a:alphaModFix/>
          </a:blip>
          <a:srcRect b="564" l="28273" r="51666" t="76577"/>
          <a:stretch/>
        </p:blipFill>
        <p:spPr>
          <a:xfrm>
            <a:off x="6348771" y="-24400"/>
            <a:ext cx="2795228" cy="1753749"/>
          </a:xfrm>
          <a:prstGeom prst="rect">
            <a:avLst/>
          </a:prstGeom>
          <a:noFill/>
          <a:ln>
            <a:noFill/>
          </a:ln>
        </p:spPr>
      </p:pic>
      <p:pic>
        <p:nvPicPr>
          <p:cNvPr id="257" name="Google Shape;257;p34"/>
          <p:cNvPicPr preferRelativeResize="0"/>
          <p:nvPr/>
        </p:nvPicPr>
        <p:blipFill rotWithShape="1">
          <a:blip r:embed="rId4">
            <a:alphaModFix/>
          </a:blip>
          <a:srcRect b="17280" l="33967" r="42756" t="58679"/>
          <a:stretch/>
        </p:blipFill>
        <p:spPr>
          <a:xfrm>
            <a:off x="6348750" y="1696365"/>
            <a:ext cx="2795248" cy="1589685"/>
          </a:xfrm>
          <a:prstGeom prst="rect">
            <a:avLst/>
          </a:prstGeom>
          <a:noFill/>
          <a:ln>
            <a:noFill/>
          </a:ln>
        </p:spPr>
      </p:pic>
      <p:pic>
        <p:nvPicPr>
          <p:cNvPr id="258" name="Google Shape;258;p34"/>
          <p:cNvPicPr preferRelativeResize="0"/>
          <p:nvPr/>
        </p:nvPicPr>
        <p:blipFill rotWithShape="1">
          <a:blip r:embed="rId5">
            <a:alphaModFix/>
          </a:blip>
          <a:srcRect b="21090" l="17784" r="61536" t="55346"/>
          <a:stretch/>
        </p:blipFill>
        <p:spPr>
          <a:xfrm>
            <a:off x="6348750" y="3286062"/>
            <a:ext cx="2795252" cy="1753749"/>
          </a:xfrm>
          <a:prstGeom prst="rect">
            <a:avLst/>
          </a:prstGeom>
          <a:noFill/>
          <a:ln>
            <a:noFill/>
          </a:ln>
        </p:spPr>
      </p:pic>
      <p:sp>
        <p:nvSpPr>
          <p:cNvPr id="259" name="Google Shape;259;p34"/>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5"/>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Treasure Lust- Mendelian</a:t>
            </a:r>
            <a:endParaRPr b="0" i="0" sz="1800" u="none" cap="none" strike="noStrike">
              <a:solidFill>
                <a:schemeClr val="dk1"/>
              </a:solidFill>
              <a:latin typeface="Old Standard TT"/>
              <a:ea typeface="Old Standard TT"/>
              <a:cs typeface="Old Standard TT"/>
              <a:sym typeface="Old Standard TT"/>
            </a:endParaRPr>
          </a:p>
        </p:txBody>
      </p:sp>
      <p:sp>
        <p:nvSpPr>
          <p:cNvPr id="265" name="Google Shape;265;p35"/>
          <p:cNvSpPr txBox="1"/>
          <p:nvPr>
            <p:ph idx="1" type="body"/>
          </p:nvPr>
        </p:nvSpPr>
        <p:spPr>
          <a:xfrm>
            <a:off x="90300" y="1058225"/>
            <a:ext cx="4652100" cy="38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Over time, most local humans have reached an accomodation with the local dragon subspecies.  Treasure </a:t>
            </a:r>
            <a:r>
              <a:rPr lang="en"/>
              <a:t>L</a:t>
            </a:r>
            <a:r>
              <a:rPr b="0" i="0" lang="en" sz="1800" u="none" cap="none" strike="noStrike">
                <a:solidFill>
                  <a:schemeClr val="dk1"/>
                </a:solidFill>
                <a:latin typeface="Old Standard TT"/>
                <a:ea typeface="Old Standard TT"/>
                <a:cs typeface="Old Standard TT"/>
                <a:sym typeface="Old Standard TT"/>
              </a:rPr>
              <a:t>ust can cause friction between humans and dragons because some dragons like to hoard treasure.  Some humans specifically make small novelty items that the dragons can and will collect in place of gold coins and gems.  Some human speaking dragons now own the largest collections of “collectables” on Planet XY.</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[TT, Tt] = hoarding behavior</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[tt] = no hoarding</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 </a:t>
            </a:r>
            <a:endParaRPr b="0" i="0" sz="1800" u="none" cap="none" strike="noStrike">
              <a:solidFill>
                <a:schemeClr val="dk1"/>
              </a:solidFill>
              <a:latin typeface="Old Standard TT"/>
              <a:ea typeface="Old Standard TT"/>
              <a:cs typeface="Old Standard TT"/>
              <a:sym typeface="Old Standard TT"/>
            </a:endParaRPr>
          </a:p>
        </p:txBody>
      </p:sp>
      <p:pic>
        <p:nvPicPr>
          <p:cNvPr id="266" name="Google Shape;266;p35"/>
          <p:cNvPicPr preferRelativeResize="0"/>
          <p:nvPr/>
        </p:nvPicPr>
        <p:blipFill>
          <a:blip r:embed="rId3">
            <a:alphaModFix/>
          </a:blip>
          <a:stretch>
            <a:fillRect/>
          </a:stretch>
        </p:blipFill>
        <p:spPr>
          <a:xfrm>
            <a:off x="5047200" y="1554888"/>
            <a:ext cx="4096802" cy="2033735"/>
          </a:xfrm>
          <a:prstGeom prst="rect">
            <a:avLst/>
          </a:prstGeom>
          <a:noFill/>
          <a:ln>
            <a:noFill/>
          </a:ln>
        </p:spPr>
      </p:pic>
      <p:sp>
        <p:nvSpPr>
          <p:cNvPr id="267" name="Google Shape;267;p35"/>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6"/>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Horns- Incomplete</a:t>
            </a:r>
            <a:endParaRPr b="0" i="0" sz="1800" u="none" cap="none" strike="noStrike">
              <a:solidFill>
                <a:schemeClr val="dk1"/>
              </a:solidFill>
              <a:latin typeface="Old Standard TT"/>
              <a:ea typeface="Old Standard TT"/>
              <a:cs typeface="Old Standard TT"/>
              <a:sym typeface="Old Standard TT"/>
            </a:endParaRPr>
          </a:p>
        </p:txBody>
      </p:sp>
      <p:sp>
        <p:nvSpPr>
          <p:cNvPr id="273" name="Google Shape;273;p36"/>
          <p:cNvSpPr txBox="1"/>
          <p:nvPr>
            <p:ph idx="1" type="body"/>
          </p:nvPr>
        </p:nvSpPr>
        <p:spPr>
          <a:xfrm>
            <a:off x="76700" y="1058225"/>
            <a:ext cx="3504300" cy="3866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This gene just codes for the presence or absence of horns.  The size (large, medium, small) is an example of </a:t>
            </a:r>
            <a:r>
              <a:rPr lang="en"/>
              <a:t>i</a:t>
            </a:r>
            <a:r>
              <a:rPr b="0" i="0" lang="en" sz="1800" u="none" cap="none" strike="noStrike">
                <a:solidFill>
                  <a:schemeClr val="dk1"/>
                </a:solidFill>
                <a:latin typeface="Old Standard TT"/>
                <a:ea typeface="Old Standard TT"/>
                <a:cs typeface="Old Standard TT"/>
                <a:sym typeface="Old Standard TT"/>
              </a:rPr>
              <a:t>ncomplete dominance.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Each dragon</a:t>
            </a:r>
            <a:r>
              <a:rPr lang="en"/>
              <a:t>’</a:t>
            </a:r>
            <a:r>
              <a:rPr b="0" i="0" lang="en" sz="1800" u="none" cap="none" strike="noStrike">
                <a:solidFill>
                  <a:schemeClr val="dk1"/>
                </a:solidFill>
                <a:latin typeface="Old Standard TT"/>
                <a:ea typeface="Old Standard TT"/>
                <a:cs typeface="Old Standard TT"/>
                <a:sym typeface="Old Standard TT"/>
              </a:rPr>
              <a:t>s horns grow differently.  Shape is up to you.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Large Horns [HH] are </a:t>
            </a:r>
            <a:r>
              <a:rPr b="1" i="0" lang="en" sz="1800" u="none" cap="none" strike="noStrike">
                <a:solidFill>
                  <a:schemeClr val="dk1"/>
                </a:solidFill>
                <a:latin typeface="Old Standard TT"/>
                <a:ea typeface="Old Standard TT"/>
                <a:cs typeface="Old Standard TT"/>
                <a:sym typeface="Old Standard TT"/>
              </a:rPr>
              <a:t>Incompletely dominant </a:t>
            </a:r>
            <a:r>
              <a:rPr b="0" i="0" lang="en" sz="1800" u="none" cap="none" strike="noStrike">
                <a:solidFill>
                  <a:schemeClr val="dk1"/>
                </a:solidFill>
                <a:latin typeface="Old Standard TT"/>
                <a:ea typeface="Old Standard TT"/>
                <a:cs typeface="Old Standard TT"/>
                <a:sym typeface="Old Standard TT"/>
              </a:rPr>
              <a:t>with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Short (or no) horns [hh] resulting in medium [Hh]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 </a:t>
            </a:r>
            <a:endParaRPr b="0" i="0" sz="1800" u="none" cap="none" strike="noStrike">
              <a:solidFill>
                <a:schemeClr val="dk1"/>
              </a:solidFill>
              <a:latin typeface="Old Standard TT"/>
              <a:ea typeface="Old Standard TT"/>
              <a:cs typeface="Old Standard TT"/>
              <a:sym typeface="Old Standard TT"/>
            </a:endParaRPr>
          </a:p>
        </p:txBody>
      </p:sp>
      <p:sp>
        <p:nvSpPr>
          <p:cNvPr id="274" name="Google Shape;274;p36"/>
          <p:cNvSpPr txBox="1"/>
          <p:nvPr/>
        </p:nvSpPr>
        <p:spPr>
          <a:xfrm>
            <a:off x="4257150" y="445025"/>
            <a:ext cx="2410800" cy="447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Long Horns &gt;&gt;&gt;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
              <a:t>(B</a:t>
            </a:r>
            <a:r>
              <a:rPr b="0" i="0" lang="en" sz="1400" u="none" cap="none" strike="noStrike">
                <a:solidFill>
                  <a:srgbClr val="000000"/>
                </a:solidFill>
                <a:latin typeface="Arial"/>
                <a:ea typeface="Arial"/>
                <a:cs typeface="Arial"/>
                <a:sym typeface="Arial"/>
              </a:rPr>
              <a:t>igger than head)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spcBef>
                <a:spcPts val="0"/>
              </a:spcBef>
              <a:spcAft>
                <a:spcPts val="0"/>
              </a:spcAft>
              <a:buClr>
                <a:schemeClr val="dk1"/>
              </a:buClr>
              <a:buSzPts val="1400"/>
              <a:buFont typeface="Arial"/>
              <a:buNone/>
            </a:pPr>
            <a:r>
              <a:rPr lang="en">
                <a:solidFill>
                  <a:schemeClr val="dk1"/>
                </a:solidFill>
              </a:rPr>
              <a:t>Medium</a:t>
            </a:r>
            <a:r>
              <a:rPr lang="en">
                <a:solidFill>
                  <a:schemeClr val="dk1"/>
                </a:solidFill>
              </a:rPr>
              <a:t> </a:t>
            </a:r>
            <a:r>
              <a:rPr lang="en">
                <a:solidFill>
                  <a:schemeClr val="dk1"/>
                </a:solidFill>
              </a:rPr>
              <a:t>Horns &gt;&gt;&gt;</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(As big or smaller than the head)</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Small Horns &gt;&gt;&gt;</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(Absent or “bone bump”)</a:t>
            </a:r>
            <a:endParaRPr>
              <a:solidFill>
                <a:schemeClr val="dk1"/>
              </a:solidFill>
            </a:endParaRPr>
          </a:p>
        </p:txBody>
      </p:sp>
      <p:pic>
        <p:nvPicPr>
          <p:cNvPr id="275" name="Google Shape;275;p36"/>
          <p:cNvPicPr preferRelativeResize="0"/>
          <p:nvPr/>
        </p:nvPicPr>
        <p:blipFill rotWithShape="1">
          <a:blip r:embed="rId3">
            <a:alphaModFix/>
          </a:blip>
          <a:srcRect b="32740" l="20126" r="53335" t="26848"/>
          <a:stretch/>
        </p:blipFill>
        <p:spPr>
          <a:xfrm>
            <a:off x="7039763" y="66800"/>
            <a:ext cx="2078447" cy="1743002"/>
          </a:xfrm>
          <a:prstGeom prst="rect">
            <a:avLst/>
          </a:prstGeom>
          <a:noFill/>
          <a:ln>
            <a:noFill/>
          </a:ln>
        </p:spPr>
      </p:pic>
      <p:pic>
        <p:nvPicPr>
          <p:cNvPr id="276" name="Google Shape;276;p36"/>
          <p:cNvPicPr preferRelativeResize="0"/>
          <p:nvPr/>
        </p:nvPicPr>
        <p:blipFill rotWithShape="1">
          <a:blip r:embed="rId4">
            <a:alphaModFix/>
          </a:blip>
          <a:srcRect b="50051" l="15620" r="53058" t="6721"/>
          <a:stretch/>
        </p:blipFill>
        <p:spPr>
          <a:xfrm>
            <a:off x="7013975" y="3433750"/>
            <a:ext cx="2130024" cy="1618650"/>
          </a:xfrm>
          <a:prstGeom prst="rect">
            <a:avLst/>
          </a:prstGeom>
          <a:noFill/>
          <a:ln>
            <a:noFill/>
          </a:ln>
        </p:spPr>
      </p:pic>
      <p:pic>
        <p:nvPicPr>
          <p:cNvPr id="277" name="Google Shape;277;p36"/>
          <p:cNvPicPr preferRelativeResize="0"/>
          <p:nvPr/>
        </p:nvPicPr>
        <p:blipFill rotWithShape="1">
          <a:blip r:embed="rId5">
            <a:alphaModFix/>
          </a:blip>
          <a:srcRect b="66458" l="27152" r="54974" t="7766"/>
          <a:stretch/>
        </p:blipFill>
        <p:spPr>
          <a:xfrm>
            <a:off x="7013975" y="1809812"/>
            <a:ext cx="2130027" cy="1691713"/>
          </a:xfrm>
          <a:prstGeom prst="rect">
            <a:avLst/>
          </a:prstGeom>
          <a:noFill/>
          <a:ln>
            <a:noFill/>
          </a:ln>
        </p:spPr>
      </p:pic>
      <p:sp>
        <p:nvSpPr>
          <p:cNvPr id="278" name="Google Shape;278;p36"/>
          <p:cNvSpPr txBox="1"/>
          <p:nvPr/>
        </p:nvSpPr>
        <p:spPr>
          <a:xfrm>
            <a:off x="8436000" y="3278950"/>
            <a:ext cx="621900" cy="381600"/>
          </a:xfrm>
          <a:prstGeom prst="rect">
            <a:avLst/>
          </a:prstGeom>
          <a:solidFill>
            <a:srgbClr val="FFFFFF"/>
          </a:solid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Not Horns</a:t>
            </a:r>
            <a:endParaRPr sz="1000"/>
          </a:p>
        </p:txBody>
      </p:sp>
      <p:cxnSp>
        <p:nvCxnSpPr>
          <p:cNvPr id="279" name="Google Shape;279;p36"/>
          <p:cNvCxnSpPr>
            <a:stCxn id="278" idx="1"/>
          </p:cNvCxnSpPr>
          <p:nvPr/>
        </p:nvCxnSpPr>
        <p:spPr>
          <a:xfrm rot="10800000">
            <a:off x="8257800" y="3022750"/>
            <a:ext cx="178200" cy="447000"/>
          </a:xfrm>
          <a:prstGeom prst="straightConnector1">
            <a:avLst/>
          </a:prstGeom>
          <a:noFill/>
          <a:ln cap="flat" cmpd="sng" w="28575">
            <a:solidFill>
              <a:srgbClr val="FF9900"/>
            </a:solidFill>
            <a:prstDash val="solid"/>
            <a:round/>
            <a:headEnd len="med" w="med" type="none"/>
            <a:tailEnd len="med" w="med" type="triangle"/>
          </a:ln>
        </p:spPr>
      </p:cxnSp>
      <p:cxnSp>
        <p:nvCxnSpPr>
          <p:cNvPr id="280" name="Google Shape;280;p36"/>
          <p:cNvCxnSpPr>
            <a:stCxn id="278" idx="1"/>
          </p:cNvCxnSpPr>
          <p:nvPr/>
        </p:nvCxnSpPr>
        <p:spPr>
          <a:xfrm flipH="1">
            <a:off x="7961100" y="3469750"/>
            <a:ext cx="474900" cy="153600"/>
          </a:xfrm>
          <a:prstGeom prst="straightConnector1">
            <a:avLst/>
          </a:prstGeom>
          <a:noFill/>
          <a:ln cap="flat" cmpd="sng" w="28575">
            <a:solidFill>
              <a:srgbClr val="FF9900"/>
            </a:solidFill>
            <a:prstDash val="solid"/>
            <a:round/>
            <a:headEnd len="med" w="med" type="none"/>
            <a:tailEnd len="med" w="med" type="triangle"/>
          </a:ln>
        </p:spPr>
      </p:cxnSp>
      <p:sp>
        <p:nvSpPr>
          <p:cNvPr id="281" name="Google Shape;281;p36"/>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7"/>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Spines- Mendelian</a:t>
            </a:r>
            <a:endParaRPr b="0" i="0" sz="1800" u="none" cap="none" strike="noStrike">
              <a:solidFill>
                <a:schemeClr val="dk1"/>
              </a:solidFill>
              <a:latin typeface="Old Standard TT"/>
              <a:ea typeface="Old Standard TT"/>
              <a:cs typeface="Old Standard TT"/>
              <a:sym typeface="Old Standard TT"/>
            </a:endParaRPr>
          </a:p>
        </p:txBody>
      </p:sp>
      <p:sp>
        <p:nvSpPr>
          <p:cNvPr id="287" name="Google Shape;287;p37"/>
          <p:cNvSpPr txBox="1"/>
          <p:nvPr>
            <p:ph idx="1" type="body"/>
          </p:nvPr>
        </p:nvSpPr>
        <p:spPr>
          <a:xfrm>
            <a:off x="311700" y="1171600"/>
            <a:ext cx="3269400" cy="339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This gene just codes for the presence or absence of </a:t>
            </a:r>
            <a:r>
              <a:rPr lang="en"/>
              <a:t>“</a:t>
            </a:r>
            <a:r>
              <a:rPr b="0" i="0" lang="en" sz="1800" u="none" cap="none" strike="noStrike">
                <a:solidFill>
                  <a:schemeClr val="dk1"/>
                </a:solidFill>
                <a:latin typeface="Old Standard TT"/>
                <a:ea typeface="Old Standard TT"/>
                <a:cs typeface="Old Standard TT"/>
                <a:sym typeface="Old Standard TT"/>
              </a:rPr>
              <a:t>Spines</a:t>
            </a:r>
            <a:r>
              <a:rPr lang="en"/>
              <a:t>”</a:t>
            </a:r>
            <a:r>
              <a:rPr b="0" i="0" lang="en" sz="1800" u="none" cap="none" strike="noStrike">
                <a:solidFill>
                  <a:schemeClr val="dk1"/>
                </a:solidFill>
                <a:latin typeface="Old Standard TT"/>
                <a:ea typeface="Old Standard TT"/>
                <a:cs typeface="Old Standard TT"/>
                <a:sym typeface="Old Standard TT"/>
              </a:rPr>
              <a:t> along the back of the dragon.  Spine length can vary.  Shape is up to you. </a:t>
            </a:r>
            <a:r>
              <a:rPr lang="en"/>
              <a:t>Spines can even be thin and </a:t>
            </a:r>
            <a:r>
              <a:rPr lang="en"/>
              <a:t>fibrous</a:t>
            </a:r>
            <a:r>
              <a:rPr lang="en"/>
              <a:t>.</a:t>
            </a:r>
            <a:endParaRPr/>
          </a:p>
          <a:p>
            <a:pPr indent="0" lvl="0" marL="0" marR="0" rtl="0" algn="l">
              <a:lnSpc>
                <a:spcPct val="115000"/>
              </a:lnSpc>
              <a:spcBef>
                <a:spcPts val="0"/>
              </a:spcBef>
              <a:spcAft>
                <a:spcPts val="0"/>
              </a:spcAft>
              <a:buClr>
                <a:schemeClr val="dk1"/>
              </a:buClr>
              <a:buSzPts val="1800"/>
              <a:buFont typeface="Old Standard TT"/>
              <a:buNone/>
            </a:pPr>
            <a:r>
              <a:t/>
            </a:r>
            <a:endParaRPr/>
          </a:p>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Spines[SS, Ss] are </a:t>
            </a:r>
            <a:endParaRPr b="1"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800" u="none" cap="none" strike="noStrike">
                <a:solidFill>
                  <a:schemeClr val="dk1"/>
                </a:solidFill>
                <a:latin typeface="Old Standard TT"/>
                <a:ea typeface="Old Standard TT"/>
                <a:cs typeface="Old Standard TT"/>
                <a:sym typeface="Old Standard TT"/>
              </a:rPr>
              <a:t>dominant </a:t>
            </a:r>
            <a:r>
              <a:rPr b="0" i="0" lang="en" sz="1800" u="none" cap="none" strike="noStrike">
                <a:solidFill>
                  <a:schemeClr val="dk1"/>
                </a:solidFill>
                <a:latin typeface="Old Standard TT"/>
                <a:ea typeface="Old Standard TT"/>
                <a:cs typeface="Old Standard TT"/>
                <a:sym typeface="Old Standard TT"/>
              </a:rPr>
              <a:t>to</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No spines [ss]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 </a:t>
            </a:r>
            <a:endParaRPr b="0" i="0" sz="1800" u="none" cap="none" strike="noStrike">
              <a:solidFill>
                <a:schemeClr val="dk1"/>
              </a:solidFill>
              <a:latin typeface="Old Standard TT"/>
              <a:ea typeface="Old Standard TT"/>
              <a:cs typeface="Old Standard TT"/>
              <a:sym typeface="Old Standard TT"/>
            </a:endParaRPr>
          </a:p>
        </p:txBody>
      </p:sp>
      <p:pic>
        <p:nvPicPr>
          <p:cNvPr id="288" name="Google Shape;288;p37"/>
          <p:cNvPicPr preferRelativeResize="0"/>
          <p:nvPr/>
        </p:nvPicPr>
        <p:blipFill>
          <a:blip r:embed="rId3">
            <a:alphaModFix/>
          </a:blip>
          <a:stretch>
            <a:fillRect/>
          </a:stretch>
        </p:blipFill>
        <p:spPr>
          <a:xfrm>
            <a:off x="4525475" y="2542050"/>
            <a:ext cx="4618524" cy="2543075"/>
          </a:xfrm>
          <a:prstGeom prst="rect">
            <a:avLst/>
          </a:prstGeom>
          <a:noFill/>
          <a:ln>
            <a:noFill/>
          </a:ln>
        </p:spPr>
      </p:pic>
      <p:pic>
        <p:nvPicPr>
          <p:cNvPr id="289" name="Google Shape;289;p37"/>
          <p:cNvPicPr preferRelativeResize="0"/>
          <p:nvPr/>
        </p:nvPicPr>
        <p:blipFill>
          <a:blip r:embed="rId4">
            <a:alphaModFix/>
          </a:blip>
          <a:stretch>
            <a:fillRect/>
          </a:stretch>
        </p:blipFill>
        <p:spPr>
          <a:xfrm>
            <a:off x="4525475" y="0"/>
            <a:ext cx="4618526" cy="2543651"/>
          </a:xfrm>
          <a:prstGeom prst="rect">
            <a:avLst/>
          </a:prstGeom>
          <a:noFill/>
          <a:ln>
            <a:noFill/>
          </a:ln>
        </p:spPr>
      </p:pic>
      <p:sp>
        <p:nvSpPr>
          <p:cNvPr id="290" name="Google Shape;290;p37"/>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8"/>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Wings- Mendelian</a:t>
            </a:r>
            <a:endParaRPr b="0" i="0" sz="1800" u="none" cap="none" strike="noStrike">
              <a:solidFill>
                <a:schemeClr val="dk1"/>
              </a:solidFill>
              <a:latin typeface="Old Standard TT"/>
              <a:ea typeface="Old Standard TT"/>
              <a:cs typeface="Old Standard TT"/>
              <a:sym typeface="Old Standard TT"/>
            </a:endParaRPr>
          </a:p>
        </p:txBody>
      </p:sp>
      <p:sp>
        <p:nvSpPr>
          <p:cNvPr id="296" name="Google Shape;296;p38"/>
          <p:cNvSpPr txBox="1"/>
          <p:nvPr>
            <p:ph idx="1" type="body"/>
          </p:nvPr>
        </p:nvSpPr>
        <p:spPr>
          <a:xfrm>
            <a:off x="311700" y="1171600"/>
            <a:ext cx="3269400" cy="2197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This gene codes for visible wings or if the wings are fused with the body.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Wings (visible) [WW, Ww]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are </a:t>
            </a:r>
            <a:r>
              <a:rPr b="1" i="0" lang="en" sz="1800" u="none" cap="none" strike="noStrike">
                <a:solidFill>
                  <a:schemeClr val="dk1"/>
                </a:solidFill>
                <a:latin typeface="Old Standard TT"/>
                <a:ea typeface="Old Standard TT"/>
                <a:cs typeface="Old Standard TT"/>
                <a:sym typeface="Old Standard TT"/>
              </a:rPr>
              <a:t>dominant </a:t>
            </a:r>
            <a:r>
              <a:rPr b="0" i="0" lang="en" sz="1800" u="none" cap="none" strike="noStrike">
                <a:solidFill>
                  <a:schemeClr val="dk1"/>
                </a:solidFill>
                <a:latin typeface="Old Standard TT"/>
                <a:ea typeface="Old Standard TT"/>
                <a:cs typeface="Old Standard TT"/>
                <a:sym typeface="Old Standard TT"/>
              </a:rPr>
              <a:t>to</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No wings[ww]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pic>
        <p:nvPicPr>
          <p:cNvPr id="297" name="Google Shape;297;p38"/>
          <p:cNvPicPr preferRelativeResize="0"/>
          <p:nvPr/>
        </p:nvPicPr>
        <p:blipFill>
          <a:blip r:embed="rId3">
            <a:alphaModFix/>
          </a:blip>
          <a:stretch>
            <a:fillRect/>
          </a:stretch>
        </p:blipFill>
        <p:spPr>
          <a:xfrm>
            <a:off x="4491900" y="0"/>
            <a:ext cx="4652100" cy="2561560"/>
          </a:xfrm>
          <a:prstGeom prst="rect">
            <a:avLst/>
          </a:prstGeom>
          <a:noFill/>
          <a:ln>
            <a:noFill/>
          </a:ln>
        </p:spPr>
      </p:pic>
      <p:pic>
        <p:nvPicPr>
          <p:cNvPr id="298" name="Google Shape;298;p38"/>
          <p:cNvPicPr preferRelativeResize="0"/>
          <p:nvPr/>
        </p:nvPicPr>
        <p:blipFill>
          <a:blip r:embed="rId4">
            <a:alphaModFix/>
          </a:blip>
          <a:stretch>
            <a:fillRect/>
          </a:stretch>
        </p:blipFill>
        <p:spPr>
          <a:xfrm>
            <a:off x="4491900" y="2525000"/>
            <a:ext cx="4652104" cy="2561549"/>
          </a:xfrm>
          <a:prstGeom prst="rect">
            <a:avLst/>
          </a:prstGeom>
          <a:noFill/>
          <a:ln>
            <a:noFill/>
          </a:ln>
        </p:spPr>
      </p:pic>
      <p:sp>
        <p:nvSpPr>
          <p:cNvPr id="299" name="Google Shape;299;p38"/>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pic>
        <p:nvPicPr>
          <p:cNvPr id="304" name="Google Shape;304;p39"/>
          <p:cNvPicPr preferRelativeResize="0"/>
          <p:nvPr/>
        </p:nvPicPr>
        <p:blipFill>
          <a:blip r:embed="rId3">
            <a:alphaModFix/>
          </a:blip>
          <a:stretch>
            <a:fillRect/>
          </a:stretch>
        </p:blipFill>
        <p:spPr>
          <a:xfrm>
            <a:off x="5928980" y="3344324"/>
            <a:ext cx="3142061" cy="1711676"/>
          </a:xfrm>
          <a:prstGeom prst="rect">
            <a:avLst/>
          </a:prstGeom>
          <a:noFill/>
          <a:ln>
            <a:noFill/>
          </a:ln>
        </p:spPr>
      </p:pic>
      <p:pic>
        <p:nvPicPr>
          <p:cNvPr id="305" name="Google Shape;305;p39"/>
          <p:cNvPicPr preferRelativeResize="0"/>
          <p:nvPr/>
        </p:nvPicPr>
        <p:blipFill>
          <a:blip r:embed="rId4">
            <a:alphaModFix/>
          </a:blip>
          <a:stretch>
            <a:fillRect/>
          </a:stretch>
        </p:blipFill>
        <p:spPr>
          <a:xfrm>
            <a:off x="5928976" y="1632650"/>
            <a:ext cx="3142077" cy="1711676"/>
          </a:xfrm>
          <a:prstGeom prst="rect">
            <a:avLst/>
          </a:prstGeom>
          <a:noFill/>
          <a:ln>
            <a:noFill/>
          </a:ln>
        </p:spPr>
      </p:pic>
      <p:sp>
        <p:nvSpPr>
          <p:cNvPr id="306" name="Google Shape;306;p39"/>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Neck Length- Incomplete</a:t>
            </a:r>
            <a:endParaRPr b="0" i="0" sz="1800" u="none" cap="none" strike="noStrike">
              <a:solidFill>
                <a:schemeClr val="dk1"/>
              </a:solidFill>
              <a:latin typeface="Old Standard TT"/>
              <a:ea typeface="Old Standard TT"/>
              <a:cs typeface="Old Standard TT"/>
              <a:sym typeface="Old Standard TT"/>
            </a:endParaRPr>
          </a:p>
        </p:txBody>
      </p:sp>
      <p:sp>
        <p:nvSpPr>
          <p:cNvPr id="307" name="Google Shape;307;p39"/>
          <p:cNvSpPr txBox="1"/>
          <p:nvPr>
            <p:ph idx="1" type="body"/>
          </p:nvPr>
        </p:nvSpPr>
        <p:spPr>
          <a:xfrm>
            <a:off x="182975" y="1171600"/>
            <a:ext cx="3480900" cy="3884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This gene codes for </a:t>
            </a:r>
            <a:r>
              <a:rPr lang="en"/>
              <a:t>neck length.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Long neck [</a:t>
            </a:r>
            <a:r>
              <a:rPr lang="en"/>
              <a:t>LL</a:t>
            </a:r>
            <a:r>
              <a:rPr b="0" i="0" lang="en" sz="1800" u="none" cap="none" strike="noStrike">
                <a:solidFill>
                  <a:schemeClr val="dk1"/>
                </a:solidFill>
                <a:latin typeface="Old Standard TT"/>
                <a:ea typeface="Old Standard TT"/>
                <a:cs typeface="Old Standard TT"/>
                <a:sym typeface="Old Standard TT"/>
              </a:rPr>
              <a:t>] is </a:t>
            </a:r>
            <a:r>
              <a:rPr b="1" i="0" lang="en" sz="1800" u="none" cap="none" strike="noStrike">
                <a:solidFill>
                  <a:schemeClr val="dk1"/>
                </a:solidFill>
                <a:latin typeface="Old Standard TT"/>
                <a:ea typeface="Old Standard TT"/>
                <a:cs typeface="Old Standard TT"/>
                <a:sym typeface="Old Standard TT"/>
              </a:rPr>
              <a:t>Incompletely dominant </a:t>
            </a:r>
            <a:r>
              <a:rPr b="0" i="0" lang="en" sz="1800" u="none" cap="none" strike="noStrike">
                <a:solidFill>
                  <a:schemeClr val="dk1"/>
                </a:solidFill>
                <a:latin typeface="Old Standard TT"/>
                <a:ea typeface="Old Standard TT"/>
                <a:cs typeface="Old Standard TT"/>
                <a:sym typeface="Old Standard TT"/>
              </a:rPr>
              <a:t>with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Short neck [</a:t>
            </a:r>
            <a:r>
              <a:rPr lang="en"/>
              <a:t>ll</a:t>
            </a:r>
            <a:r>
              <a:rPr b="0" i="0" lang="en" sz="1800" u="none" cap="none" strike="noStrike">
                <a:solidFill>
                  <a:schemeClr val="dk1"/>
                </a:solidFill>
                <a:latin typeface="Old Standard TT"/>
                <a:ea typeface="Old Standard TT"/>
                <a:cs typeface="Old Standard TT"/>
                <a:sym typeface="Old Standard TT"/>
              </a:rPr>
              <a:t>] resulting in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Medium neck [</a:t>
            </a:r>
            <a:r>
              <a:rPr lang="en"/>
              <a:t>Ll</a:t>
            </a:r>
            <a:r>
              <a:rPr b="0" i="0" lang="en" sz="1800" u="none" cap="none" strike="noStrike">
                <a:solidFill>
                  <a:schemeClr val="dk1"/>
                </a:solidFill>
                <a:latin typeface="Old Standard TT"/>
                <a:ea typeface="Old Standard TT"/>
                <a:cs typeface="Old Standard TT"/>
                <a:sym typeface="Old Standard TT"/>
              </a:rPr>
              <a:t>]</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As a general rule; </a:t>
            </a:r>
            <a:r>
              <a:rPr b="0" i="0" lang="en" sz="1800" u="sng" cap="none" strike="noStrike">
                <a:solidFill>
                  <a:schemeClr val="dk1"/>
                </a:solidFill>
                <a:latin typeface="Old Standard TT"/>
                <a:ea typeface="Old Standard TT"/>
                <a:cs typeface="Old Standard TT"/>
                <a:sym typeface="Old Standard TT"/>
              </a:rPr>
              <a:t>Short</a:t>
            </a:r>
            <a:r>
              <a:rPr b="0" i="0" lang="en" sz="1800" u="none" cap="none" strike="noStrike">
                <a:solidFill>
                  <a:schemeClr val="dk1"/>
                </a:solidFill>
                <a:latin typeface="Old Standard TT"/>
                <a:ea typeface="Old Standard TT"/>
                <a:cs typeface="Old Standard TT"/>
                <a:sym typeface="Old Standard TT"/>
              </a:rPr>
              <a:t> necks are shorter than a leg, </a:t>
            </a:r>
            <a:r>
              <a:rPr lang="en" u="sng"/>
              <a:t>M</a:t>
            </a:r>
            <a:r>
              <a:rPr b="0" i="0" lang="en" sz="1800" u="sng" cap="none" strike="noStrike">
                <a:solidFill>
                  <a:schemeClr val="dk1"/>
                </a:solidFill>
                <a:latin typeface="Old Standard TT"/>
                <a:ea typeface="Old Standard TT"/>
                <a:cs typeface="Old Standard TT"/>
                <a:sym typeface="Old Standard TT"/>
              </a:rPr>
              <a:t>edium</a:t>
            </a:r>
            <a:r>
              <a:rPr b="0" i="0" lang="en" sz="1800" u="none" cap="none" strike="noStrike">
                <a:solidFill>
                  <a:schemeClr val="dk1"/>
                </a:solidFill>
                <a:latin typeface="Old Standard TT"/>
                <a:ea typeface="Old Standard TT"/>
                <a:cs typeface="Old Standard TT"/>
                <a:sym typeface="Old Standard TT"/>
              </a:rPr>
              <a:t> </a:t>
            </a:r>
            <a:r>
              <a:rPr lang="en"/>
              <a:t>are </a:t>
            </a:r>
            <a:r>
              <a:rPr b="0" i="0" lang="en" sz="1800" u="none" cap="none" strike="noStrike">
                <a:solidFill>
                  <a:schemeClr val="dk1"/>
                </a:solidFill>
                <a:latin typeface="Old Standard TT"/>
                <a:ea typeface="Old Standard TT"/>
                <a:cs typeface="Old Standard TT"/>
                <a:sym typeface="Old Standard TT"/>
              </a:rPr>
              <a:t>about the length of </a:t>
            </a:r>
            <a:r>
              <a:rPr lang="en"/>
              <a:t>the front </a:t>
            </a:r>
            <a:r>
              <a:rPr b="0" i="0" lang="en" sz="1800" u="none" cap="none" strike="noStrike">
                <a:solidFill>
                  <a:schemeClr val="dk1"/>
                </a:solidFill>
                <a:latin typeface="Old Standard TT"/>
                <a:ea typeface="Old Standard TT"/>
                <a:cs typeface="Old Standard TT"/>
                <a:sym typeface="Old Standard TT"/>
              </a:rPr>
              <a:t> leg, and </a:t>
            </a:r>
            <a:r>
              <a:rPr lang="en" u="sng"/>
              <a:t>L</a:t>
            </a:r>
            <a:r>
              <a:rPr b="0" i="0" lang="en" sz="1800" u="sng" cap="none" strike="noStrike">
                <a:solidFill>
                  <a:schemeClr val="dk1"/>
                </a:solidFill>
                <a:latin typeface="Old Standard TT"/>
                <a:ea typeface="Old Standard TT"/>
                <a:cs typeface="Old Standard TT"/>
                <a:sym typeface="Old Standard TT"/>
              </a:rPr>
              <a:t>ong</a:t>
            </a:r>
            <a:r>
              <a:rPr b="0" i="0" lang="en" sz="1800" u="none" cap="none" strike="noStrike">
                <a:solidFill>
                  <a:schemeClr val="dk1"/>
                </a:solidFill>
                <a:latin typeface="Old Standard TT"/>
                <a:ea typeface="Old Standard TT"/>
                <a:cs typeface="Old Standard TT"/>
                <a:sym typeface="Old Standard TT"/>
              </a:rPr>
              <a:t> is </a:t>
            </a:r>
            <a:r>
              <a:rPr lang="en"/>
              <a:t>noticeably</a:t>
            </a:r>
            <a:r>
              <a:rPr b="0" i="0" lang="en" sz="1800" u="none" cap="none" strike="noStrike">
                <a:solidFill>
                  <a:schemeClr val="dk1"/>
                </a:solidFill>
                <a:latin typeface="Old Standard TT"/>
                <a:ea typeface="Old Standard TT"/>
                <a:cs typeface="Old Standard TT"/>
                <a:sym typeface="Old Standard TT"/>
              </a:rPr>
              <a:t> longer than a leg.</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pic>
        <p:nvPicPr>
          <p:cNvPr id="308" name="Google Shape;308;p39"/>
          <p:cNvPicPr preferRelativeResize="0"/>
          <p:nvPr/>
        </p:nvPicPr>
        <p:blipFill>
          <a:blip r:embed="rId5">
            <a:alphaModFix/>
          </a:blip>
          <a:stretch>
            <a:fillRect/>
          </a:stretch>
        </p:blipFill>
        <p:spPr>
          <a:xfrm>
            <a:off x="6001925" y="0"/>
            <a:ext cx="3142077" cy="1711676"/>
          </a:xfrm>
          <a:prstGeom prst="rect">
            <a:avLst/>
          </a:prstGeom>
          <a:noFill/>
          <a:ln>
            <a:noFill/>
          </a:ln>
        </p:spPr>
      </p:pic>
      <p:sp>
        <p:nvSpPr>
          <p:cNvPr id="309" name="Google Shape;309;p39"/>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0"/>
          <p:cNvSpPr txBox="1"/>
          <p:nvPr>
            <p:ph type="title"/>
          </p:nvPr>
        </p:nvSpPr>
        <p:spPr>
          <a:xfrm>
            <a:off x="318150" y="483300"/>
            <a:ext cx="85077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Tail Spike/</a:t>
            </a:r>
            <a:r>
              <a:rPr lang="en"/>
              <a:t>C</a:t>
            </a:r>
            <a:r>
              <a:rPr b="0" i="0" lang="en" sz="3000" u="none" cap="none" strike="noStrike">
                <a:solidFill>
                  <a:schemeClr val="dk1"/>
                </a:solidFill>
                <a:latin typeface="Old Standard TT"/>
                <a:ea typeface="Old Standard TT"/>
                <a:cs typeface="Old Standard TT"/>
                <a:sym typeface="Old Standard TT"/>
              </a:rPr>
              <a:t>lub/</a:t>
            </a:r>
            <a:r>
              <a:rPr lang="en"/>
              <a:t>P</a:t>
            </a:r>
            <a:r>
              <a:rPr b="0" i="0" lang="en" sz="3000" u="none" cap="none" strike="noStrike">
                <a:solidFill>
                  <a:schemeClr val="dk1"/>
                </a:solidFill>
                <a:latin typeface="Old Standard TT"/>
                <a:ea typeface="Old Standard TT"/>
                <a:cs typeface="Old Standard TT"/>
                <a:sym typeface="Old Standard TT"/>
              </a:rPr>
              <a:t>lume- Mendelian</a:t>
            </a:r>
            <a:endParaRPr b="0" i="0" sz="1800" u="none" cap="none" strike="noStrike">
              <a:solidFill>
                <a:schemeClr val="dk1"/>
              </a:solidFill>
              <a:latin typeface="Old Standard TT"/>
              <a:ea typeface="Old Standard TT"/>
              <a:cs typeface="Old Standard TT"/>
              <a:sym typeface="Old Standard TT"/>
            </a:endParaRPr>
          </a:p>
        </p:txBody>
      </p:sp>
      <p:sp>
        <p:nvSpPr>
          <p:cNvPr id="315" name="Google Shape;315;p40"/>
          <p:cNvSpPr txBox="1"/>
          <p:nvPr>
            <p:ph idx="1" type="body"/>
          </p:nvPr>
        </p:nvSpPr>
        <p:spPr>
          <a:xfrm>
            <a:off x="311700" y="1171600"/>
            <a:ext cx="3269400" cy="278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This gene codes only for the presence or absence of a tail spike.  The shape of the spike is variable (be creative).  </a:t>
            </a:r>
            <a:r>
              <a:rPr lang="en"/>
              <a:t>Feel free to create a new tail spike..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Tail spikes [TT, Tt]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are </a:t>
            </a:r>
            <a:r>
              <a:rPr b="1" i="0" lang="en" sz="1800" u="none" cap="none" strike="noStrike">
                <a:solidFill>
                  <a:schemeClr val="dk1"/>
                </a:solidFill>
                <a:latin typeface="Old Standard TT"/>
                <a:ea typeface="Old Standard TT"/>
                <a:cs typeface="Old Standard TT"/>
                <a:sym typeface="Old Standard TT"/>
              </a:rPr>
              <a:t>dominant </a:t>
            </a:r>
            <a:r>
              <a:rPr b="0" i="0" lang="en" sz="1800" u="none" cap="none" strike="noStrike">
                <a:solidFill>
                  <a:schemeClr val="dk1"/>
                </a:solidFill>
                <a:latin typeface="Old Standard TT"/>
                <a:ea typeface="Old Standard TT"/>
                <a:cs typeface="Old Standard TT"/>
                <a:sym typeface="Old Standard TT"/>
              </a:rPr>
              <a:t>to</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No spikes[tt]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sp>
        <p:nvSpPr>
          <p:cNvPr id="316" name="Google Shape;316;p40"/>
          <p:cNvSpPr txBox="1"/>
          <p:nvPr/>
        </p:nvSpPr>
        <p:spPr>
          <a:xfrm>
            <a:off x="6208850" y="1474350"/>
            <a:ext cx="906300" cy="34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No Spike</a:t>
            </a:r>
            <a:endParaRPr b="0" i="0" sz="1400" u="none" cap="none" strike="noStrike">
              <a:solidFill>
                <a:srgbClr val="000000"/>
              </a:solidFill>
              <a:latin typeface="Arial"/>
              <a:ea typeface="Arial"/>
              <a:cs typeface="Arial"/>
              <a:sym typeface="Arial"/>
            </a:endParaRPr>
          </a:p>
        </p:txBody>
      </p:sp>
      <p:pic>
        <p:nvPicPr>
          <p:cNvPr id="317" name="Google Shape;317;p40"/>
          <p:cNvPicPr preferRelativeResize="0"/>
          <p:nvPr/>
        </p:nvPicPr>
        <p:blipFill rotWithShape="1">
          <a:blip r:embed="rId3">
            <a:alphaModFix/>
          </a:blip>
          <a:srcRect b="0" l="36263" r="34566" t="59157"/>
          <a:stretch/>
        </p:blipFill>
        <p:spPr>
          <a:xfrm>
            <a:off x="6476625" y="2907500"/>
            <a:ext cx="2667376" cy="2056426"/>
          </a:xfrm>
          <a:prstGeom prst="rect">
            <a:avLst/>
          </a:prstGeom>
          <a:noFill/>
          <a:ln>
            <a:noFill/>
          </a:ln>
        </p:spPr>
      </p:pic>
      <p:pic>
        <p:nvPicPr>
          <p:cNvPr id="318" name="Google Shape;318;p40"/>
          <p:cNvPicPr preferRelativeResize="0"/>
          <p:nvPr/>
        </p:nvPicPr>
        <p:blipFill rotWithShape="1">
          <a:blip r:embed="rId4">
            <a:alphaModFix/>
          </a:blip>
          <a:srcRect b="52518" l="61541" r="18179" t="18207"/>
          <a:stretch/>
        </p:blipFill>
        <p:spPr>
          <a:xfrm>
            <a:off x="3889953" y="2907500"/>
            <a:ext cx="2586670" cy="2056427"/>
          </a:xfrm>
          <a:prstGeom prst="rect">
            <a:avLst/>
          </a:prstGeom>
          <a:noFill/>
          <a:ln>
            <a:noFill/>
          </a:ln>
        </p:spPr>
      </p:pic>
      <p:pic>
        <p:nvPicPr>
          <p:cNvPr id="319" name="Google Shape;319;p40"/>
          <p:cNvPicPr preferRelativeResize="0"/>
          <p:nvPr/>
        </p:nvPicPr>
        <p:blipFill rotWithShape="1">
          <a:blip r:embed="rId5">
            <a:alphaModFix/>
          </a:blip>
          <a:srcRect b="25097" l="72301" r="7925" t="26786"/>
          <a:stretch/>
        </p:blipFill>
        <p:spPr>
          <a:xfrm>
            <a:off x="7177275" y="0"/>
            <a:ext cx="1966722" cy="2635825"/>
          </a:xfrm>
          <a:prstGeom prst="rect">
            <a:avLst/>
          </a:prstGeom>
          <a:noFill/>
          <a:ln>
            <a:noFill/>
          </a:ln>
        </p:spPr>
      </p:pic>
      <p:sp>
        <p:nvSpPr>
          <p:cNvPr id="320" name="Google Shape;320;p40"/>
          <p:cNvSpPr txBox="1"/>
          <p:nvPr/>
        </p:nvSpPr>
        <p:spPr>
          <a:xfrm>
            <a:off x="4189500" y="2563700"/>
            <a:ext cx="2360700" cy="34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Tail Spike or Plume</a:t>
            </a:r>
            <a:endParaRPr b="0" i="0" sz="1400" u="none" cap="none" strike="noStrike">
              <a:solidFill>
                <a:srgbClr val="000000"/>
              </a:solidFill>
              <a:latin typeface="Arial"/>
              <a:ea typeface="Arial"/>
              <a:cs typeface="Arial"/>
              <a:sym typeface="Arial"/>
            </a:endParaRPr>
          </a:p>
        </p:txBody>
      </p:sp>
      <p:sp>
        <p:nvSpPr>
          <p:cNvPr id="321" name="Google Shape;321;p40"/>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1"/>
          <p:cNvSpPr txBox="1"/>
          <p:nvPr>
            <p:ph type="title"/>
          </p:nvPr>
        </p:nvSpPr>
        <p:spPr>
          <a:xfrm>
            <a:off x="318150" y="483300"/>
            <a:ext cx="85077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*Feathers*- Mendelian (New Trait/</a:t>
            </a:r>
            <a:r>
              <a:rPr lang="en"/>
              <a:t>G</a:t>
            </a:r>
            <a:r>
              <a:rPr b="0" i="0" lang="en" sz="3000" u="none" cap="none" strike="noStrike">
                <a:solidFill>
                  <a:schemeClr val="dk1"/>
                </a:solidFill>
                <a:latin typeface="Old Standard TT"/>
                <a:ea typeface="Old Standard TT"/>
                <a:cs typeface="Old Standard TT"/>
                <a:sym typeface="Old Standard TT"/>
              </a:rPr>
              <a:t>ene)</a:t>
            </a:r>
            <a:endParaRPr b="0" i="0" sz="1800" u="none" cap="none" strike="noStrike">
              <a:solidFill>
                <a:schemeClr val="dk1"/>
              </a:solidFill>
              <a:latin typeface="Old Standard TT"/>
              <a:ea typeface="Old Standard TT"/>
              <a:cs typeface="Old Standard TT"/>
              <a:sym typeface="Old Standard TT"/>
            </a:endParaRPr>
          </a:p>
        </p:txBody>
      </p:sp>
      <p:sp>
        <p:nvSpPr>
          <p:cNvPr id="327" name="Google Shape;327;p41"/>
          <p:cNvSpPr txBox="1"/>
          <p:nvPr>
            <p:ph idx="1" type="body"/>
          </p:nvPr>
        </p:nvSpPr>
        <p:spPr>
          <a:xfrm>
            <a:off x="311700" y="1171600"/>
            <a:ext cx="4142700" cy="381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The presence of feathers is a new trait/gene on Planet X.  Not all dragons even have the gene.  In order to express this gene the dragon needs to be diploid AND have at least 1 dominant gene.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Feathers [FF, Ff]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are </a:t>
            </a:r>
            <a:r>
              <a:rPr b="1" i="0" lang="en" sz="1800" u="none" cap="none" strike="noStrike">
                <a:solidFill>
                  <a:schemeClr val="dk1"/>
                </a:solidFill>
                <a:latin typeface="Old Standard TT"/>
                <a:ea typeface="Old Standard TT"/>
                <a:cs typeface="Old Standard TT"/>
                <a:sym typeface="Old Standard TT"/>
              </a:rPr>
              <a:t>dominant </a:t>
            </a:r>
            <a:r>
              <a:rPr b="0" i="0" lang="en" sz="1800" u="none" cap="none" strike="noStrike">
                <a:solidFill>
                  <a:schemeClr val="dk1"/>
                </a:solidFill>
                <a:latin typeface="Old Standard TT"/>
                <a:ea typeface="Old Standard TT"/>
                <a:cs typeface="Old Standard TT"/>
                <a:sym typeface="Old Standard TT"/>
              </a:rPr>
              <a:t>to</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No Feathers [ff]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1 copy of F or f still codes for no feathers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pic>
        <p:nvPicPr>
          <p:cNvPr id="328" name="Google Shape;328;p41"/>
          <p:cNvPicPr preferRelativeResize="0"/>
          <p:nvPr/>
        </p:nvPicPr>
        <p:blipFill rotWithShape="1">
          <a:blip r:embed="rId3">
            <a:alphaModFix/>
          </a:blip>
          <a:srcRect b="1951" l="17506" r="8315" t="0"/>
          <a:stretch/>
        </p:blipFill>
        <p:spPr>
          <a:xfrm>
            <a:off x="4625400" y="1171600"/>
            <a:ext cx="3683952" cy="2681125"/>
          </a:xfrm>
          <a:prstGeom prst="rect">
            <a:avLst/>
          </a:prstGeom>
          <a:noFill/>
          <a:ln>
            <a:noFill/>
          </a:ln>
        </p:spPr>
      </p:pic>
      <p:pic>
        <p:nvPicPr>
          <p:cNvPr id="329" name="Google Shape;329;p41"/>
          <p:cNvPicPr preferRelativeResize="0"/>
          <p:nvPr/>
        </p:nvPicPr>
        <p:blipFill rotWithShape="1">
          <a:blip r:embed="rId4">
            <a:alphaModFix/>
          </a:blip>
          <a:srcRect b="43733" l="39009" r="40127" t="22192"/>
          <a:stretch/>
        </p:blipFill>
        <p:spPr>
          <a:xfrm>
            <a:off x="6606975" y="2709375"/>
            <a:ext cx="2537024" cy="2281526"/>
          </a:xfrm>
          <a:prstGeom prst="rect">
            <a:avLst/>
          </a:prstGeom>
          <a:noFill/>
          <a:ln>
            <a:noFill/>
          </a:ln>
        </p:spPr>
      </p:pic>
      <p:sp>
        <p:nvSpPr>
          <p:cNvPr id="330" name="Google Shape;330;p41"/>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79" name="Shape 79"/>
        <p:cNvGrpSpPr/>
        <p:nvPr/>
      </p:nvGrpSpPr>
      <p:grpSpPr>
        <a:xfrm>
          <a:off x="0" y="0"/>
          <a:ext cx="0" cy="0"/>
          <a:chOff x="0" y="0"/>
          <a:chExt cx="0" cy="0"/>
        </a:xfrm>
      </p:grpSpPr>
      <p:sp>
        <p:nvSpPr>
          <p:cNvPr id="80" name="Google Shape;80;p15"/>
          <p:cNvSpPr txBox="1"/>
          <p:nvPr>
            <p:ph type="title"/>
          </p:nvPr>
        </p:nvSpPr>
        <p:spPr>
          <a:xfrm>
            <a:off x="149150" y="465675"/>
            <a:ext cx="44205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lang="en"/>
              <a:t>Introduction</a:t>
            </a:r>
            <a:endParaRPr b="0" i="0" sz="3000" u="none" cap="none" strike="noStrike">
              <a:solidFill>
                <a:schemeClr val="dk1"/>
              </a:solidFill>
              <a:latin typeface="Old Standard TT"/>
              <a:ea typeface="Old Standard TT"/>
              <a:cs typeface="Old Standard TT"/>
              <a:sym typeface="Old Standard TT"/>
            </a:endParaRPr>
          </a:p>
        </p:txBody>
      </p:sp>
      <p:sp>
        <p:nvSpPr>
          <p:cNvPr id="81" name="Google Shape;81;p15"/>
          <p:cNvSpPr txBox="1"/>
          <p:nvPr>
            <p:ph idx="1" type="body"/>
          </p:nvPr>
        </p:nvSpPr>
        <p:spPr>
          <a:xfrm>
            <a:off x="1260450" y="1337525"/>
            <a:ext cx="6623100" cy="369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1" i="0" lang="en" sz="2400" u="none" cap="none" strike="noStrike">
                <a:solidFill>
                  <a:schemeClr val="dk1"/>
                </a:solidFill>
                <a:latin typeface="Old Standard TT"/>
                <a:ea typeface="Old Standard TT"/>
                <a:cs typeface="Old Standard TT"/>
                <a:sym typeface="Old Standard TT"/>
              </a:rPr>
              <a:t>Welcome to </a:t>
            </a:r>
            <a:r>
              <a:rPr b="1" lang="en" sz="2400"/>
              <a:t>D</a:t>
            </a:r>
            <a:r>
              <a:rPr b="1" i="0" lang="en" sz="2400" u="none" cap="none" strike="noStrike">
                <a:solidFill>
                  <a:schemeClr val="dk1"/>
                </a:solidFill>
                <a:latin typeface="Old Standard TT"/>
                <a:ea typeface="Old Standard TT"/>
                <a:cs typeface="Old Standard TT"/>
                <a:sym typeface="Old Standard TT"/>
              </a:rPr>
              <a:t>ragon </a:t>
            </a:r>
            <a:r>
              <a:rPr b="1" lang="en" sz="2400"/>
              <a:t>G</a:t>
            </a:r>
            <a:r>
              <a:rPr b="1" i="0" lang="en" sz="2400" u="none" cap="none" strike="noStrike">
                <a:solidFill>
                  <a:schemeClr val="dk1"/>
                </a:solidFill>
                <a:latin typeface="Old Standard TT"/>
                <a:ea typeface="Old Standard TT"/>
                <a:cs typeface="Old Standard TT"/>
                <a:sym typeface="Old Standard TT"/>
              </a:rPr>
              <a:t>enetics!</a:t>
            </a:r>
            <a:endParaRPr b="1" i="0" sz="24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In this activity you will learn the science of heredity and genetics through the breeding of fictional organisms</a:t>
            </a:r>
            <a:r>
              <a:rPr lang="en"/>
              <a:t> -</a:t>
            </a:r>
            <a:r>
              <a:rPr b="0" i="0" lang="en" sz="1800" u="none" cap="none" strike="noStrike">
                <a:solidFill>
                  <a:schemeClr val="dk1"/>
                </a:solidFill>
                <a:latin typeface="Old Standard TT"/>
                <a:ea typeface="Old Standard TT"/>
                <a:cs typeface="Old Standard TT"/>
                <a:sym typeface="Old Standard TT"/>
              </a:rPr>
              <a:t> DRAGONS!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You will demonstrate your understanding of the science of genetics </a:t>
            </a:r>
            <a:r>
              <a:rPr lang="en"/>
              <a:t>when you:</a:t>
            </a:r>
            <a:endParaRPr/>
          </a:p>
          <a:p>
            <a:pPr indent="-342900" lvl="0" marL="457200" marR="0" rtl="0" algn="l">
              <a:lnSpc>
                <a:spcPct val="100000"/>
              </a:lnSpc>
              <a:spcBef>
                <a:spcPts val="1600"/>
              </a:spcBef>
              <a:spcAft>
                <a:spcPts val="0"/>
              </a:spcAft>
              <a:buSzPts val="1800"/>
              <a:buChar char="●"/>
            </a:pPr>
            <a:r>
              <a:rPr lang="en"/>
              <a:t>Create diploid </a:t>
            </a:r>
            <a:r>
              <a:rPr lang="en"/>
              <a:t>chromosomes and use them in two separate simulated meiosis events to create and combine sex-cells</a:t>
            </a:r>
            <a:endParaRPr/>
          </a:p>
          <a:p>
            <a:pPr indent="-342900" lvl="0" marL="457200" marR="0" rtl="0" algn="l">
              <a:lnSpc>
                <a:spcPct val="100000"/>
              </a:lnSpc>
              <a:spcBef>
                <a:spcPts val="0"/>
              </a:spcBef>
              <a:spcAft>
                <a:spcPts val="0"/>
              </a:spcAft>
              <a:buSzPts val="1800"/>
              <a:buChar char="●"/>
            </a:pPr>
            <a:r>
              <a:rPr lang="en"/>
              <a:t>Compare your grandbaby dragon </a:t>
            </a:r>
            <a:r>
              <a:rPr lang="en"/>
              <a:t>(F2)</a:t>
            </a:r>
            <a:r>
              <a:rPr lang="en"/>
              <a:t> to its four grandparent dragons</a:t>
            </a:r>
            <a:endParaRPr/>
          </a:p>
        </p:txBody>
      </p:sp>
      <p:pic>
        <p:nvPicPr>
          <p:cNvPr id="82" name="Google Shape;82;p15"/>
          <p:cNvPicPr preferRelativeResize="0"/>
          <p:nvPr/>
        </p:nvPicPr>
        <p:blipFill rotWithShape="1">
          <a:blip r:embed="rId3">
            <a:alphaModFix/>
          </a:blip>
          <a:srcRect b="0" l="10193" r="0" t="0"/>
          <a:stretch/>
        </p:blipFill>
        <p:spPr>
          <a:xfrm>
            <a:off x="6321050" y="0"/>
            <a:ext cx="2822954" cy="17311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2"/>
          <p:cNvSpPr txBox="1"/>
          <p:nvPr>
            <p:ph type="title"/>
          </p:nvPr>
        </p:nvSpPr>
        <p:spPr>
          <a:xfrm>
            <a:off x="318150" y="483300"/>
            <a:ext cx="85077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Egg Color- Codominance </a:t>
            </a:r>
            <a:endParaRPr b="0" i="0" sz="1800" u="none" cap="none" strike="noStrike">
              <a:solidFill>
                <a:schemeClr val="dk1"/>
              </a:solidFill>
              <a:latin typeface="Old Standard TT"/>
              <a:ea typeface="Old Standard TT"/>
              <a:cs typeface="Old Standard TT"/>
              <a:sym typeface="Old Standard TT"/>
            </a:endParaRPr>
          </a:p>
        </p:txBody>
      </p:sp>
      <p:sp>
        <p:nvSpPr>
          <p:cNvPr id="336" name="Google Shape;336;p42"/>
          <p:cNvSpPr txBox="1"/>
          <p:nvPr>
            <p:ph idx="1" type="body"/>
          </p:nvPr>
        </p:nvSpPr>
        <p:spPr>
          <a:xfrm>
            <a:off x="311700" y="1171600"/>
            <a:ext cx="3269400" cy="24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Egg color is a </a:t>
            </a:r>
            <a:r>
              <a:rPr b="0" i="0" lang="en" sz="1800" u="sng" cap="none" strike="noStrike">
                <a:solidFill>
                  <a:schemeClr val="dk1"/>
                </a:solidFill>
                <a:latin typeface="Old Standard TT"/>
                <a:ea typeface="Old Standard TT"/>
                <a:cs typeface="Old Standard TT"/>
                <a:sym typeface="Old Standard TT"/>
              </a:rPr>
              <a:t>Codominant</a:t>
            </a:r>
            <a:r>
              <a:rPr b="0" i="0" lang="en" sz="1800" u="none" cap="none" strike="noStrike">
                <a:solidFill>
                  <a:schemeClr val="dk1"/>
                </a:solidFill>
                <a:latin typeface="Old Standard TT"/>
                <a:ea typeface="Old Standard TT"/>
                <a:cs typeface="Old Standard TT"/>
                <a:sym typeface="Old Standard TT"/>
              </a:rPr>
              <a:t> trait</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[WW] = White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[GG] = Grey</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[WG] = White and Grey</a:t>
            </a:r>
            <a:endParaRPr b="0" i="0" sz="1800" u="none" cap="none" strike="noStrike">
              <a:solidFill>
                <a:schemeClr val="dk1"/>
              </a:solidFill>
              <a:latin typeface="Old Standard TT"/>
              <a:ea typeface="Old Standard TT"/>
              <a:cs typeface="Old Standard TT"/>
              <a:sym typeface="Old Standard TT"/>
            </a:endParaRPr>
          </a:p>
        </p:txBody>
      </p:sp>
      <p:pic>
        <p:nvPicPr>
          <p:cNvPr id="337" name="Google Shape;337;p42"/>
          <p:cNvPicPr preferRelativeResize="0"/>
          <p:nvPr/>
        </p:nvPicPr>
        <p:blipFill>
          <a:blip r:embed="rId3">
            <a:alphaModFix/>
          </a:blip>
          <a:stretch>
            <a:fillRect/>
          </a:stretch>
        </p:blipFill>
        <p:spPr>
          <a:xfrm>
            <a:off x="7029373" y="2850425"/>
            <a:ext cx="2114625" cy="2152451"/>
          </a:xfrm>
          <a:prstGeom prst="rect">
            <a:avLst/>
          </a:prstGeom>
          <a:noFill/>
          <a:ln>
            <a:noFill/>
          </a:ln>
        </p:spPr>
      </p:pic>
      <p:pic>
        <p:nvPicPr>
          <p:cNvPr id="338" name="Google Shape;338;p42"/>
          <p:cNvPicPr preferRelativeResize="0"/>
          <p:nvPr/>
        </p:nvPicPr>
        <p:blipFill>
          <a:blip r:embed="rId4">
            <a:alphaModFix/>
          </a:blip>
          <a:stretch>
            <a:fillRect/>
          </a:stretch>
        </p:blipFill>
        <p:spPr>
          <a:xfrm>
            <a:off x="4364900" y="2850425"/>
            <a:ext cx="2220025" cy="2152451"/>
          </a:xfrm>
          <a:prstGeom prst="rect">
            <a:avLst/>
          </a:prstGeom>
          <a:noFill/>
          <a:ln>
            <a:noFill/>
          </a:ln>
        </p:spPr>
      </p:pic>
      <p:pic>
        <p:nvPicPr>
          <p:cNvPr id="339" name="Google Shape;339;p42"/>
          <p:cNvPicPr preferRelativeResize="0"/>
          <p:nvPr/>
        </p:nvPicPr>
        <p:blipFill>
          <a:blip r:embed="rId5">
            <a:alphaModFix/>
          </a:blip>
          <a:stretch>
            <a:fillRect/>
          </a:stretch>
        </p:blipFill>
        <p:spPr>
          <a:xfrm>
            <a:off x="1954874" y="2827631"/>
            <a:ext cx="2220025" cy="2175245"/>
          </a:xfrm>
          <a:prstGeom prst="rect">
            <a:avLst/>
          </a:prstGeom>
          <a:noFill/>
          <a:ln>
            <a:noFill/>
          </a:ln>
        </p:spPr>
      </p:pic>
      <p:sp>
        <p:nvSpPr>
          <p:cNvPr id="340" name="Google Shape;340;p42"/>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3"/>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Fire breathing- Mendelian</a:t>
            </a:r>
            <a:endParaRPr b="0" i="0" sz="1800" u="none" cap="none" strike="noStrike">
              <a:solidFill>
                <a:schemeClr val="dk1"/>
              </a:solidFill>
              <a:latin typeface="Old Standard TT"/>
              <a:ea typeface="Old Standard TT"/>
              <a:cs typeface="Old Standard TT"/>
              <a:sym typeface="Old Standard TT"/>
            </a:endParaRPr>
          </a:p>
        </p:txBody>
      </p:sp>
      <p:sp>
        <p:nvSpPr>
          <p:cNvPr id="346" name="Google Shape;346;p43"/>
          <p:cNvSpPr txBox="1"/>
          <p:nvPr>
            <p:ph idx="1" type="body"/>
          </p:nvPr>
        </p:nvSpPr>
        <p:spPr>
          <a:xfrm>
            <a:off x="98675" y="1171600"/>
            <a:ext cx="3922800" cy="3755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There is no trait more “draconian” than fire breathing.  Even dragons who do not breath fire produce a roar that will scatter humans, and cause animals to run for their lives.  Some fire breathing dragons can drink water to then create steam or “cloud breath”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Fire breathing [FF, Ff]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is </a:t>
            </a:r>
            <a:r>
              <a:rPr b="1" i="0" lang="en" sz="1800" u="none" cap="none" strike="noStrike">
                <a:solidFill>
                  <a:schemeClr val="dk1"/>
                </a:solidFill>
                <a:latin typeface="Old Standard TT"/>
                <a:ea typeface="Old Standard TT"/>
                <a:cs typeface="Old Standard TT"/>
                <a:sym typeface="Old Standard TT"/>
              </a:rPr>
              <a:t>dominant </a:t>
            </a:r>
            <a:r>
              <a:rPr b="0" i="0" lang="en" sz="1800" u="none" cap="none" strike="noStrike">
                <a:solidFill>
                  <a:schemeClr val="dk1"/>
                </a:solidFill>
                <a:latin typeface="Old Standard TT"/>
                <a:ea typeface="Old Standard TT"/>
                <a:cs typeface="Old Standard TT"/>
                <a:sym typeface="Old Standard TT"/>
              </a:rPr>
              <a:t>to</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No fire breathing [ff]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p:txBody>
      </p:sp>
      <p:pic>
        <p:nvPicPr>
          <p:cNvPr id="347" name="Google Shape;347;p43"/>
          <p:cNvPicPr preferRelativeResize="0"/>
          <p:nvPr/>
        </p:nvPicPr>
        <p:blipFill>
          <a:blip r:embed="rId3">
            <a:alphaModFix/>
          </a:blip>
          <a:stretch>
            <a:fillRect/>
          </a:stretch>
        </p:blipFill>
        <p:spPr>
          <a:xfrm>
            <a:off x="4173875" y="1210625"/>
            <a:ext cx="4817725" cy="2653513"/>
          </a:xfrm>
          <a:prstGeom prst="rect">
            <a:avLst/>
          </a:prstGeom>
          <a:noFill/>
          <a:ln>
            <a:noFill/>
          </a:ln>
        </p:spPr>
      </p:pic>
      <p:sp>
        <p:nvSpPr>
          <p:cNvPr id="348" name="Google Shape;348;p43"/>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44"/>
          <p:cNvSpPr txBox="1"/>
          <p:nvPr>
            <p:ph type="title"/>
          </p:nvPr>
        </p:nvSpPr>
        <p:spPr>
          <a:xfrm>
            <a:off x="311700" y="445025"/>
            <a:ext cx="46521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Tendrils- Incomplete</a:t>
            </a:r>
            <a:endParaRPr b="0" i="0" sz="1800" u="none" cap="none" strike="noStrike">
              <a:solidFill>
                <a:schemeClr val="dk1"/>
              </a:solidFill>
              <a:latin typeface="Old Standard TT"/>
              <a:ea typeface="Old Standard TT"/>
              <a:cs typeface="Old Standard TT"/>
              <a:sym typeface="Old Standard TT"/>
            </a:endParaRPr>
          </a:p>
        </p:txBody>
      </p:sp>
      <p:sp>
        <p:nvSpPr>
          <p:cNvPr id="354" name="Google Shape;354;p44"/>
          <p:cNvSpPr txBox="1"/>
          <p:nvPr>
            <p:ph idx="1" type="body"/>
          </p:nvPr>
        </p:nvSpPr>
        <p:spPr>
          <a:xfrm>
            <a:off x="76700" y="1058225"/>
            <a:ext cx="4732800" cy="3510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Sir Nelson refers to dragon tendrils as “the facial hair of dragons”  Long Tendrils are denoted by at least two particularly long tendris.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Long Tendrils[TT] are </a:t>
            </a:r>
            <a:r>
              <a:rPr b="1" i="0" lang="en" sz="1800" u="none" cap="none" strike="noStrike">
                <a:solidFill>
                  <a:schemeClr val="dk1"/>
                </a:solidFill>
                <a:latin typeface="Old Standard TT"/>
                <a:ea typeface="Old Standard TT"/>
                <a:cs typeface="Old Standard TT"/>
                <a:sym typeface="Old Standard TT"/>
              </a:rPr>
              <a:t>Incompletely dominant </a:t>
            </a:r>
            <a:r>
              <a:rPr b="0" i="0" lang="en" sz="1800" u="none" cap="none" strike="noStrike">
                <a:solidFill>
                  <a:schemeClr val="dk1"/>
                </a:solidFill>
                <a:latin typeface="Old Standard TT"/>
                <a:ea typeface="Old Standard TT"/>
                <a:cs typeface="Old Standard TT"/>
                <a:sym typeface="Old Standard TT"/>
              </a:rPr>
              <a:t>with</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No Tendrils[tt] resulting in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Short Tendrils [Tt]</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 </a:t>
            </a:r>
            <a:endParaRPr b="0" i="0" sz="1800" u="none" cap="none" strike="noStrike">
              <a:solidFill>
                <a:schemeClr val="dk1"/>
              </a:solidFill>
              <a:latin typeface="Old Standard TT"/>
              <a:ea typeface="Old Standard TT"/>
              <a:cs typeface="Old Standard TT"/>
              <a:sym typeface="Old Standard TT"/>
            </a:endParaRPr>
          </a:p>
        </p:txBody>
      </p:sp>
      <p:pic>
        <p:nvPicPr>
          <p:cNvPr id="355" name="Google Shape;355;p44"/>
          <p:cNvPicPr preferRelativeResize="0"/>
          <p:nvPr/>
        </p:nvPicPr>
        <p:blipFill rotWithShape="1">
          <a:blip r:embed="rId3">
            <a:alphaModFix/>
          </a:blip>
          <a:srcRect b="38947" l="28818" r="53344" t="23612"/>
          <a:stretch/>
        </p:blipFill>
        <p:spPr>
          <a:xfrm>
            <a:off x="5093525" y="-38550"/>
            <a:ext cx="2277204" cy="2631750"/>
          </a:xfrm>
          <a:prstGeom prst="rect">
            <a:avLst/>
          </a:prstGeom>
          <a:noFill/>
          <a:ln>
            <a:noFill/>
          </a:ln>
        </p:spPr>
      </p:pic>
      <p:pic>
        <p:nvPicPr>
          <p:cNvPr id="356" name="Google Shape;356;p44"/>
          <p:cNvPicPr preferRelativeResize="0"/>
          <p:nvPr/>
        </p:nvPicPr>
        <p:blipFill rotWithShape="1">
          <a:blip r:embed="rId4">
            <a:alphaModFix/>
          </a:blip>
          <a:srcRect b="45203" l="33400" r="51636" t="14472"/>
          <a:stretch/>
        </p:blipFill>
        <p:spPr>
          <a:xfrm>
            <a:off x="7370725" y="-38550"/>
            <a:ext cx="1773273" cy="2631748"/>
          </a:xfrm>
          <a:prstGeom prst="rect">
            <a:avLst/>
          </a:prstGeom>
          <a:noFill/>
          <a:ln>
            <a:noFill/>
          </a:ln>
        </p:spPr>
      </p:pic>
      <p:pic>
        <p:nvPicPr>
          <p:cNvPr id="357" name="Google Shape;357;p44"/>
          <p:cNvPicPr preferRelativeResize="0"/>
          <p:nvPr/>
        </p:nvPicPr>
        <p:blipFill rotWithShape="1">
          <a:blip r:embed="rId5">
            <a:alphaModFix/>
          </a:blip>
          <a:srcRect b="27686" l="34998" r="47137" t="35121"/>
          <a:stretch/>
        </p:blipFill>
        <p:spPr>
          <a:xfrm>
            <a:off x="5876050" y="3012575"/>
            <a:ext cx="1868052" cy="2142024"/>
          </a:xfrm>
          <a:prstGeom prst="rect">
            <a:avLst/>
          </a:prstGeom>
          <a:noFill/>
          <a:ln>
            <a:noFill/>
          </a:ln>
        </p:spPr>
      </p:pic>
      <p:sp>
        <p:nvSpPr>
          <p:cNvPr id="358" name="Google Shape;358;p44"/>
          <p:cNvSpPr txBox="1"/>
          <p:nvPr/>
        </p:nvSpPr>
        <p:spPr>
          <a:xfrm>
            <a:off x="5101450" y="2614475"/>
            <a:ext cx="7746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Long</a:t>
            </a:r>
            <a:endParaRPr/>
          </a:p>
        </p:txBody>
      </p:sp>
      <p:sp>
        <p:nvSpPr>
          <p:cNvPr id="359" name="Google Shape;359;p44"/>
          <p:cNvSpPr txBox="1"/>
          <p:nvPr/>
        </p:nvSpPr>
        <p:spPr>
          <a:xfrm>
            <a:off x="8164500" y="2593200"/>
            <a:ext cx="9795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Medium</a:t>
            </a:r>
            <a:endParaRPr/>
          </a:p>
        </p:txBody>
      </p:sp>
      <p:sp>
        <p:nvSpPr>
          <p:cNvPr id="360" name="Google Shape;360;p44"/>
          <p:cNvSpPr txBox="1"/>
          <p:nvPr/>
        </p:nvSpPr>
        <p:spPr>
          <a:xfrm>
            <a:off x="5101450" y="3884538"/>
            <a:ext cx="7746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Short (none)</a:t>
            </a:r>
            <a:endParaRPr/>
          </a:p>
        </p:txBody>
      </p:sp>
      <p:sp>
        <p:nvSpPr>
          <p:cNvPr id="361" name="Google Shape;361;p44"/>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pic>
        <p:nvPicPr>
          <p:cNvPr id="366" name="Google Shape;366;p45"/>
          <p:cNvPicPr preferRelativeResize="0"/>
          <p:nvPr/>
        </p:nvPicPr>
        <p:blipFill rotWithShape="1">
          <a:blip r:embed="rId3">
            <a:alphaModFix/>
          </a:blip>
          <a:srcRect b="0" l="4679" r="49351" t="0"/>
          <a:stretch/>
        </p:blipFill>
        <p:spPr>
          <a:xfrm>
            <a:off x="5329648" y="483300"/>
            <a:ext cx="3798152" cy="4550800"/>
          </a:xfrm>
          <a:prstGeom prst="rect">
            <a:avLst/>
          </a:prstGeom>
          <a:noFill/>
          <a:ln>
            <a:noFill/>
          </a:ln>
        </p:spPr>
      </p:pic>
      <p:sp>
        <p:nvSpPr>
          <p:cNvPr id="367" name="Google Shape;367;p45"/>
          <p:cNvSpPr txBox="1"/>
          <p:nvPr>
            <p:ph type="title"/>
          </p:nvPr>
        </p:nvSpPr>
        <p:spPr>
          <a:xfrm>
            <a:off x="318150" y="483300"/>
            <a:ext cx="85077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Speak Human- Mendelian</a:t>
            </a:r>
            <a:endParaRPr b="0" i="0" sz="1800" u="none" cap="none" strike="noStrike">
              <a:solidFill>
                <a:schemeClr val="dk1"/>
              </a:solidFill>
              <a:latin typeface="Old Standard TT"/>
              <a:ea typeface="Old Standard TT"/>
              <a:cs typeface="Old Standard TT"/>
              <a:sym typeface="Old Standard TT"/>
            </a:endParaRPr>
          </a:p>
        </p:txBody>
      </p:sp>
      <p:sp>
        <p:nvSpPr>
          <p:cNvPr id="368" name="Google Shape;368;p45"/>
          <p:cNvSpPr txBox="1"/>
          <p:nvPr>
            <p:ph idx="1" type="body"/>
          </p:nvPr>
        </p:nvSpPr>
        <p:spPr>
          <a:xfrm>
            <a:off x="318150" y="1096500"/>
            <a:ext cx="4851600" cy="400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Dragons are intelligent and communicate with one another.  Some can communicate with humans, but it can be hard to talk and breath fire at the same time which may explain why speaking human is a </a:t>
            </a:r>
            <a:r>
              <a:rPr b="0" i="1" lang="en" sz="1800" u="sng" cap="none" strike="noStrike">
                <a:solidFill>
                  <a:schemeClr val="dk1"/>
                </a:solidFill>
                <a:latin typeface="Old Standard TT"/>
                <a:ea typeface="Old Standard TT"/>
                <a:cs typeface="Old Standard TT"/>
                <a:sym typeface="Old Standard TT"/>
              </a:rPr>
              <a:t>recessive</a:t>
            </a:r>
            <a:r>
              <a:rPr b="0" i="0" lang="en" sz="1800" u="none" cap="none" strike="noStrike">
                <a:solidFill>
                  <a:schemeClr val="dk1"/>
                </a:solidFill>
                <a:latin typeface="Old Standard TT"/>
                <a:ea typeface="Old Standard TT"/>
                <a:cs typeface="Old Standard TT"/>
                <a:sym typeface="Old Standard TT"/>
              </a:rPr>
              <a:t> trait.  Speaking and understanding are not the same.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Let people know you can speak human by placing a human or a speech bubble on your picture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1"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1" i="0" lang="en" sz="1800" u="none" cap="none" strike="noStrike">
                <a:solidFill>
                  <a:schemeClr val="dk1"/>
                </a:solidFill>
                <a:latin typeface="Old Standard TT"/>
                <a:ea typeface="Old Standard TT"/>
                <a:cs typeface="Old Standard TT"/>
                <a:sym typeface="Old Standard TT"/>
              </a:rPr>
              <a:t>Not</a:t>
            </a:r>
            <a:r>
              <a:rPr b="0" i="0" lang="en" sz="1800" u="none" cap="none" strike="noStrike">
                <a:solidFill>
                  <a:schemeClr val="dk1"/>
                </a:solidFill>
                <a:latin typeface="Old Standard TT"/>
                <a:ea typeface="Old Standard TT"/>
                <a:cs typeface="Old Standard TT"/>
                <a:sym typeface="Old Standard TT"/>
              </a:rPr>
              <a:t> speaking human [SS, Ss]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is </a:t>
            </a:r>
            <a:r>
              <a:rPr b="1" i="0" lang="en" sz="1800" u="none" cap="none" strike="noStrike">
                <a:solidFill>
                  <a:schemeClr val="dk1"/>
                </a:solidFill>
                <a:latin typeface="Old Standard TT"/>
                <a:ea typeface="Old Standard TT"/>
                <a:cs typeface="Old Standard TT"/>
                <a:sym typeface="Old Standard TT"/>
              </a:rPr>
              <a:t>dominant </a:t>
            </a:r>
            <a:r>
              <a:rPr b="0" i="0" lang="en" sz="1800" u="none" cap="none" strike="noStrike">
                <a:solidFill>
                  <a:schemeClr val="dk1"/>
                </a:solidFill>
                <a:latin typeface="Old Standard TT"/>
                <a:ea typeface="Old Standard TT"/>
                <a:cs typeface="Old Standard TT"/>
                <a:sym typeface="Old Standard TT"/>
              </a:rPr>
              <a:t>to</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Speaking human [ss]</a:t>
            </a:r>
            <a:endParaRPr b="0" i="0" sz="1800" u="none" cap="none" strike="noStrike">
              <a:solidFill>
                <a:schemeClr val="dk1"/>
              </a:solidFill>
              <a:latin typeface="Old Standard TT"/>
              <a:ea typeface="Old Standard TT"/>
              <a:cs typeface="Old Standard TT"/>
              <a:sym typeface="Old Standard TT"/>
            </a:endParaRPr>
          </a:p>
        </p:txBody>
      </p:sp>
      <p:sp>
        <p:nvSpPr>
          <p:cNvPr id="369" name="Google Shape;369;p45"/>
          <p:cNvSpPr/>
          <p:nvPr/>
        </p:nvSpPr>
        <p:spPr>
          <a:xfrm>
            <a:off x="5798350" y="2368650"/>
            <a:ext cx="1602600" cy="1037100"/>
          </a:xfrm>
          <a:prstGeom prst="wedgeEllipseCallout">
            <a:avLst>
              <a:gd fmla="val 67005" name="adj1"/>
              <a:gd fmla="val 1474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Caveat"/>
                <a:ea typeface="Caveat"/>
                <a:cs typeface="Caveat"/>
                <a:sym typeface="Caveat"/>
              </a:rPr>
              <a:t>It warms me to see you</a:t>
            </a:r>
            <a:endParaRPr b="1" sz="1600">
              <a:latin typeface="Caveat"/>
              <a:ea typeface="Caveat"/>
              <a:cs typeface="Caveat"/>
              <a:sym typeface="Caveat"/>
            </a:endParaRPr>
          </a:p>
        </p:txBody>
      </p:sp>
      <p:sp>
        <p:nvSpPr>
          <p:cNvPr id="370" name="Google Shape;370;p45"/>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6"/>
          <p:cNvSpPr txBox="1"/>
          <p:nvPr>
            <p:ph type="title"/>
          </p:nvPr>
        </p:nvSpPr>
        <p:spPr>
          <a:xfrm>
            <a:off x="311700" y="445025"/>
            <a:ext cx="4181100" cy="111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Sex Chromosome- Gender Determination</a:t>
            </a:r>
            <a:endParaRPr b="0" i="0" sz="3000" u="none" cap="none" strike="noStrike">
              <a:solidFill>
                <a:schemeClr val="dk1"/>
              </a:solidFill>
              <a:latin typeface="Old Standard TT"/>
              <a:ea typeface="Old Standard TT"/>
              <a:cs typeface="Old Standard TT"/>
              <a:sym typeface="Old Standard TT"/>
            </a:endParaRPr>
          </a:p>
        </p:txBody>
      </p:sp>
      <p:sp>
        <p:nvSpPr>
          <p:cNvPr id="376" name="Google Shape;376;p46"/>
          <p:cNvSpPr txBox="1"/>
          <p:nvPr>
            <p:ph idx="1" type="body"/>
          </p:nvPr>
        </p:nvSpPr>
        <p:spPr>
          <a:xfrm>
            <a:off x="311700" y="1824800"/>
            <a:ext cx="3887400" cy="274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Dragons, like humans, have an X and a Y chromosome.  Like humans, a male dragon can donate an X or a Y chromosome.  As with humans, some traits are said to be sex linked </a:t>
            </a:r>
            <a:r>
              <a:rPr lang="en"/>
              <a:t>if they are carried on these chromosomes</a:t>
            </a:r>
            <a:r>
              <a:rPr b="0" i="0" lang="en" sz="1800" u="none" cap="none" strike="noStrike">
                <a:solidFill>
                  <a:schemeClr val="dk1"/>
                </a:solidFill>
                <a:latin typeface="Old Standard TT"/>
                <a:ea typeface="Old Standard TT"/>
                <a:cs typeface="Old Standard TT"/>
                <a:sym typeface="Old Standard TT"/>
              </a:rPr>
              <a:t>.</a:t>
            </a:r>
            <a:endParaRPr b="0" i="0" sz="1800" u="none" cap="none" strike="noStrike">
              <a:solidFill>
                <a:schemeClr val="dk1"/>
              </a:solidFill>
              <a:latin typeface="Old Standard TT"/>
              <a:ea typeface="Old Standard TT"/>
              <a:cs typeface="Old Standard TT"/>
              <a:sym typeface="Old Standard TT"/>
            </a:endParaRPr>
          </a:p>
        </p:txBody>
      </p:sp>
      <p:pic>
        <p:nvPicPr>
          <p:cNvPr id="377" name="Google Shape;377;p46"/>
          <p:cNvPicPr preferRelativeResize="0"/>
          <p:nvPr/>
        </p:nvPicPr>
        <p:blipFill rotWithShape="1">
          <a:blip r:embed="rId3">
            <a:alphaModFix/>
          </a:blip>
          <a:srcRect b="0" l="0" r="0" t="0"/>
          <a:stretch/>
        </p:blipFill>
        <p:spPr>
          <a:xfrm>
            <a:off x="4683475" y="445025"/>
            <a:ext cx="4460525" cy="3100811"/>
          </a:xfrm>
          <a:prstGeom prst="rect">
            <a:avLst/>
          </a:prstGeom>
          <a:noFill/>
          <a:ln>
            <a:noFill/>
          </a:ln>
        </p:spPr>
      </p:pic>
      <p:sp>
        <p:nvSpPr>
          <p:cNvPr id="378" name="Google Shape;378;p46"/>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47"/>
          <p:cNvSpPr txBox="1"/>
          <p:nvPr>
            <p:ph type="title"/>
          </p:nvPr>
        </p:nvSpPr>
        <p:spPr>
          <a:xfrm>
            <a:off x="869350" y="0"/>
            <a:ext cx="3346800" cy="10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Endurance 1- </a:t>
            </a:r>
            <a:endParaRPr b="0" i="0" sz="30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Incomplete</a:t>
            </a:r>
            <a:endParaRPr b="0" i="0" sz="1800" u="none" cap="none" strike="noStrike">
              <a:solidFill>
                <a:schemeClr val="dk1"/>
              </a:solidFill>
              <a:latin typeface="Old Standard TT"/>
              <a:ea typeface="Old Standard TT"/>
              <a:cs typeface="Old Standard TT"/>
              <a:sym typeface="Old Standard TT"/>
            </a:endParaRPr>
          </a:p>
        </p:txBody>
      </p:sp>
      <p:sp>
        <p:nvSpPr>
          <p:cNvPr id="384" name="Google Shape;384;p47"/>
          <p:cNvSpPr txBox="1"/>
          <p:nvPr>
            <p:ph idx="1" type="body"/>
          </p:nvPr>
        </p:nvSpPr>
        <p:spPr>
          <a:xfrm>
            <a:off x="76700" y="1058225"/>
            <a:ext cx="3504300" cy="272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Endurance is a measurement of physical endurance.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You will take 3 steps forward when picking a mate [EE]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ld Standard TT"/>
                <a:ea typeface="Old Standard TT"/>
                <a:cs typeface="Old Standard TT"/>
                <a:sym typeface="Old Standard TT"/>
              </a:rPr>
              <a:t>You will take 2 steps forward when picking a mate [Ee] </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 You will take 1 step forward when picking a mate [ee]</a:t>
            </a:r>
            <a:endParaRPr b="0" i="0" sz="1800" u="none" cap="none" strike="noStrike">
              <a:solidFill>
                <a:schemeClr val="dk1"/>
              </a:solidFill>
              <a:latin typeface="Old Standard TT"/>
              <a:ea typeface="Old Standard TT"/>
              <a:cs typeface="Old Standard TT"/>
              <a:sym typeface="Old Standard TT"/>
            </a:endParaRPr>
          </a:p>
        </p:txBody>
      </p:sp>
      <p:sp>
        <p:nvSpPr>
          <p:cNvPr id="385" name="Google Shape;385;p47"/>
          <p:cNvSpPr txBox="1"/>
          <p:nvPr/>
        </p:nvSpPr>
        <p:spPr>
          <a:xfrm>
            <a:off x="230000" y="3778325"/>
            <a:ext cx="8799900" cy="1187100"/>
          </a:xfrm>
          <a:prstGeom prst="rect">
            <a:avLst/>
          </a:prstGeom>
          <a:noFill/>
          <a:ln cap="flat" cmpd="sng" w="2857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There will be 1-</a:t>
            </a:r>
            <a:r>
              <a:rPr lang="en" sz="1200"/>
              <a:t>2</a:t>
            </a:r>
            <a:r>
              <a:rPr b="0" i="0" lang="en" sz="1200" u="none" cap="none" strike="noStrike">
                <a:solidFill>
                  <a:srgbClr val="000000"/>
                </a:solidFill>
                <a:latin typeface="Arial"/>
                <a:ea typeface="Arial"/>
                <a:cs typeface="Arial"/>
                <a:sym typeface="Arial"/>
              </a:rPr>
              <a:t> mating flights during this activity. Dragons choose “fit” partners by engaging in mating flights.  In class everyone will line up, males and females facing each other.  You will be able to take steps towards the other line.  Those individuals farthest from their starting line choose first.  Females who are farther away or equal to a male distance from the starting line pick mates first.  Males can only choose a female if they have greater endurance. Females usually pick males based on endurance (distance from the starting line), but other features may be seen as desirable.</a:t>
            </a:r>
            <a:endParaRPr b="0" i="0" sz="1200" u="none" cap="none" strike="noStrike">
              <a:solidFill>
                <a:srgbClr val="000000"/>
              </a:solidFill>
              <a:latin typeface="Arial"/>
              <a:ea typeface="Arial"/>
              <a:cs typeface="Arial"/>
              <a:sym typeface="Arial"/>
            </a:endParaRPr>
          </a:p>
        </p:txBody>
      </p:sp>
      <p:pic>
        <p:nvPicPr>
          <p:cNvPr id="386" name="Google Shape;386;p47"/>
          <p:cNvPicPr preferRelativeResize="0"/>
          <p:nvPr/>
        </p:nvPicPr>
        <p:blipFill>
          <a:blip r:embed="rId3">
            <a:alphaModFix/>
          </a:blip>
          <a:stretch>
            <a:fillRect/>
          </a:stretch>
        </p:blipFill>
        <p:spPr>
          <a:xfrm>
            <a:off x="3946325" y="0"/>
            <a:ext cx="5197672" cy="3674523"/>
          </a:xfrm>
          <a:prstGeom prst="rect">
            <a:avLst/>
          </a:prstGeom>
          <a:noFill/>
          <a:ln>
            <a:noFill/>
          </a:ln>
        </p:spPr>
      </p:pic>
      <p:sp>
        <p:nvSpPr>
          <p:cNvPr id="387" name="Google Shape;387;p47"/>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48"/>
          <p:cNvSpPr txBox="1"/>
          <p:nvPr>
            <p:ph type="title"/>
          </p:nvPr>
        </p:nvSpPr>
        <p:spPr>
          <a:xfrm>
            <a:off x="869350" y="0"/>
            <a:ext cx="2916600" cy="104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Endurance 2- </a:t>
            </a:r>
            <a:endParaRPr b="0" i="0" sz="30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Sex linked</a:t>
            </a:r>
            <a:endParaRPr b="0" i="0" sz="1800" u="none" cap="none" strike="noStrike">
              <a:solidFill>
                <a:schemeClr val="dk1"/>
              </a:solidFill>
              <a:latin typeface="Old Standard TT"/>
              <a:ea typeface="Old Standard TT"/>
              <a:cs typeface="Old Standard TT"/>
              <a:sym typeface="Old Standard TT"/>
            </a:endParaRPr>
          </a:p>
        </p:txBody>
      </p:sp>
      <p:sp>
        <p:nvSpPr>
          <p:cNvPr id="393" name="Google Shape;393;p48"/>
          <p:cNvSpPr txBox="1"/>
          <p:nvPr>
            <p:ph idx="1" type="body"/>
          </p:nvPr>
        </p:nvSpPr>
        <p:spPr>
          <a:xfrm>
            <a:off x="76700" y="1058225"/>
            <a:ext cx="3612000" cy="272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Found only on the X chromosome.  As a result females have 2 c</a:t>
            </a:r>
            <a:r>
              <a:rPr lang="en"/>
              <a:t>o</a:t>
            </a:r>
            <a:r>
              <a:rPr b="0" i="0" lang="en" sz="1800" u="none" cap="none" strike="noStrike">
                <a:solidFill>
                  <a:schemeClr val="dk1"/>
                </a:solidFill>
                <a:latin typeface="Old Standard TT"/>
                <a:ea typeface="Old Standard TT"/>
                <a:cs typeface="Old Standard TT"/>
                <a:sym typeface="Old Standard TT"/>
              </a:rPr>
              <a:t>pies, males have only 1 copy.</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[EE] 	2 steps forward</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 		1 step forward</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[Ee]		1 step forward</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		Nothing</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[ee]		1 step back</a:t>
            </a:r>
            <a:endParaRPr b="0" i="0" sz="1800" u="none" cap="none" strike="noStrike">
              <a:solidFill>
                <a:schemeClr val="dk1"/>
              </a:solidFill>
              <a:latin typeface="Old Standard TT"/>
              <a:ea typeface="Old Standard TT"/>
              <a:cs typeface="Old Standard TT"/>
              <a:sym typeface="Old Standard TT"/>
            </a:endParaRPr>
          </a:p>
        </p:txBody>
      </p:sp>
      <p:sp>
        <p:nvSpPr>
          <p:cNvPr id="394" name="Google Shape;394;p48"/>
          <p:cNvSpPr txBox="1"/>
          <p:nvPr/>
        </p:nvSpPr>
        <p:spPr>
          <a:xfrm>
            <a:off x="230000" y="3778325"/>
            <a:ext cx="8799900" cy="1187100"/>
          </a:xfrm>
          <a:prstGeom prst="rect">
            <a:avLst/>
          </a:prstGeom>
          <a:noFill/>
          <a:ln cap="flat" cmpd="sng" w="2857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There will be 1-</a:t>
            </a:r>
            <a:r>
              <a:rPr lang="en" sz="1200"/>
              <a:t>2</a:t>
            </a:r>
            <a:r>
              <a:rPr b="0" i="0" lang="en" sz="1200" u="none" cap="none" strike="noStrike">
                <a:solidFill>
                  <a:srgbClr val="000000"/>
                </a:solidFill>
                <a:latin typeface="Arial"/>
                <a:ea typeface="Arial"/>
                <a:cs typeface="Arial"/>
                <a:sym typeface="Arial"/>
              </a:rPr>
              <a:t> mating flights during this activity. Dragons choose “fit” partners by engaging in mating flights.  In class everyone will line up, male</a:t>
            </a:r>
            <a:r>
              <a:rPr lang="en" sz="1200"/>
              <a:t> dragons</a:t>
            </a:r>
            <a:r>
              <a:rPr b="0" i="0" lang="en" sz="1200" u="none" cap="none" strike="noStrike">
                <a:solidFill>
                  <a:srgbClr val="000000"/>
                </a:solidFill>
                <a:latin typeface="Arial"/>
                <a:ea typeface="Arial"/>
                <a:cs typeface="Arial"/>
                <a:sym typeface="Arial"/>
              </a:rPr>
              <a:t> and female</a:t>
            </a:r>
            <a:r>
              <a:rPr lang="en" sz="1200"/>
              <a:t> dragons</a:t>
            </a:r>
            <a:r>
              <a:rPr b="0" i="0" lang="en" sz="1200" u="none" cap="none" strike="noStrike">
                <a:solidFill>
                  <a:srgbClr val="000000"/>
                </a:solidFill>
                <a:latin typeface="Arial"/>
                <a:ea typeface="Arial"/>
                <a:cs typeface="Arial"/>
                <a:sym typeface="Arial"/>
              </a:rPr>
              <a:t> facing each other.  You will be able to take steps towards the other line.  Those individuals farthest from their starting line choose first.  Females who are farther away or equal to a male distance from the starting line pick mates first.  Males can only choose a female if they have greater endurance. Females usually pick males based on endurance (distance from the starting line), but other features may be seen as desirable.</a:t>
            </a:r>
            <a:endParaRPr b="0" i="0" sz="1200" u="none" cap="none" strike="noStrike">
              <a:solidFill>
                <a:srgbClr val="000000"/>
              </a:solidFill>
              <a:latin typeface="Arial"/>
              <a:ea typeface="Arial"/>
              <a:cs typeface="Arial"/>
              <a:sym typeface="Arial"/>
            </a:endParaRPr>
          </a:p>
        </p:txBody>
      </p:sp>
      <p:pic>
        <p:nvPicPr>
          <p:cNvPr id="395" name="Google Shape;395;p48"/>
          <p:cNvPicPr preferRelativeResize="0"/>
          <p:nvPr/>
        </p:nvPicPr>
        <p:blipFill>
          <a:blip r:embed="rId3">
            <a:alphaModFix/>
          </a:blip>
          <a:stretch>
            <a:fillRect/>
          </a:stretch>
        </p:blipFill>
        <p:spPr>
          <a:xfrm>
            <a:off x="3946325" y="0"/>
            <a:ext cx="5197672" cy="3674523"/>
          </a:xfrm>
          <a:prstGeom prst="rect">
            <a:avLst/>
          </a:prstGeom>
          <a:noFill/>
          <a:ln>
            <a:noFill/>
          </a:ln>
        </p:spPr>
      </p:pic>
      <p:sp>
        <p:nvSpPr>
          <p:cNvPr id="396" name="Google Shape;396;p48"/>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9"/>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Jeweled Eyes- Sex linked genetic disorder</a:t>
            </a:r>
            <a:endParaRPr b="0" i="0" sz="3000" u="none" cap="none" strike="noStrike">
              <a:solidFill>
                <a:schemeClr val="dk1"/>
              </a:solidFill>
              <a:latin typeface="Old Standard TT"/>
              <a:ea typeface="Old Standard TT"/>
              <a:cs typeface="Old Standard TT"/>
              <a:sym typeface="Old Standard TT"/>
            </a:endParaRPr>
          </a:p>
        </p:txBody>
      </p:sp>
      <p:sp>
        <p:nvSpPr>
          <p:cNvPr id="402" name="Google Shape;402;p49"/>
          <p:cNvSpPr txBox="1"/>
          <p:nvPr>
            <p:ph idx="1" type="body"/>
          </p:nvPr>
        </p:nvSpPr>
        <p:spPr>
          <a:xfrm>
            <a:off x="311700" y="1058225"/>
            <a:ext cx="3881700" cy="400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Like Red/Green color blindness in humans, some dragons suffer from jeweled eyes.  Jeweled eyed dragons can see better in the dark, but daylight is very uncomfortable </a:t>
            </a:r>
            <a:r>
              <a:rPr lang="en"/>
              <a:t>for </a:t>
            </a:r>
            <a:r>
              <a:rPr b="0" i="0" lang="en" sz="1800" u="none" cap="none" strike="noStrike">
                <a:solidFill>
                  <a:schemeClr val="dk1"/>
                </a:solidFill>
                <a:latin typeface="Old Standard TT"/>
                <a:ea typeface="Old Standard TT"/>
                <a:cs typeface="Old Standard TT"/>
                <a:sym typeface="Old Standard TT"/>
              </a:rPr>
              <a:t>them.  It is </a:t>
            </a:r>
            <a:r>
              <a:rPr b="0" i="1" lang="en" sz="1800" u="none" cap="none" strike="noStrike">
                <a:solidFill>
                  <a:schemeClr val="dk1"/>
                </a:solidFill>
                <a:latin typeface="Old Standard TT"/>
                <a:ea typeface="Old Standard TT"/>
                <a:cs typeface="Old Standard TT"/>
                <a:sym typeface="Old Standard TT"/>
              </a:rPr>
              <a:t>recessive.</a:t>
            </a:r>
            <a:endParaRPr b="0" i="1"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To have jeweled eyes you need to be;</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[jj] in females and</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[j] in males</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lang="en"/>
              <a:t>Any [J] allele will mean normal eyes.</a:t>
            </a:r>
            <a:endParaRPr/>
          </a:p>
        </p:txBody>
      </p:sp>
      <p:sp>
        <p:nvSpPr>
          <p:cNvPr id="403" name="Google Shape;403;p49"/>
          <p:cNvSpPr txBox="1"/>
          <p:nvPr/>
        </p:nvSpPr>
        <p:spPr>
          <a:xfrm>
            <a:off x="-18050" y="-38550"/>
            <a:ext cx="8874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155CC"/>
                </a:solidFill>
                <a:latin typeface="Arial"/>
                <a:ea typeface="Arial"/>
                <a:cs typeface="Arial"/>
                <a:sym typeface="Arial"/>
              </a:rPr>
              <a:t>Trait</a:t>
            </a:r>
            <a:endParaRPr b="1" i="0" sz="2400" u="none" cap="none" strike="noStrike">
              <a:solidFill>
                <a:srgbClr val="1155CC"/>
              </a:solidFill>
              <a:latin typeface="Arial"/>
              <a:ea typeface="Arial"/>
              <a:cs typeface="Arial"/>
              <a:sym typeface="Arial"/>
            </a:endParaRPr>
          </a:p>
        </p:txBody>
      </p:sp>
      <p:pic>
        <p:nvPicPr>
          <p:cNvPr id="404" name="Google Shape;404;p49"/>
          <p:cNvPicPr preferRelativeResize="0"/>
          <p:nvPr/>
        </p:nvPicPr>
        <p:blipFill>
          <a:blip r:embed="rId3">
            <a:alphaModFix/>
          </a:blip>
          <a:stretch>
            <a:fillRect/>
          </a:stretch>
        </p:blipFill>
        <p:spPr>
          <a:xfrm>
            <a:off x="4135500" y="1459094"/>
            <a:ext cx="5008502" cy="255503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08" name="Shape 408"/>
        <p:cNvGrpSpPr/>
        <p:nvPr/>
      </p:nvGrpSpPr>
      <p:grpSpPr>
        <a:xfrm>
          <a:off x="0" y="0"/>
          <a:ext cx="0" cy="0"/>
          <a:chOff x="0" y="0"/>
          <a:chExt cx="0" cy="0"/>
        </a:xfrm>
      </p:grpSpPr>
      <p:sp>
        <p:nvSpPr>
          <p:cNvPr id="409" name="Google Shape;409;p50"/>
          <p:cNvSpPr txBox="1"/>
          <p:nvPr>
            <p:ph type="title"/>
          </p:nvPr>
        </p:nvSpPr>
        <p:spPr>
          <a:xfrm>
            <a:off x="311700" y="331675"/>
            <a:ext cx="78102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Part 3- The Dragons of Planet XY</a:t>
            </a:r>
            <a:endParaRPr b="0" i="0" sz="3000" u="none" cap="none" strike="noStrike">
              <a:solidFill>
                <a:schemeClr val="dk1"/>
              </a:solidFill>
              <a:latin typeface="Old Standard TT"/>
              <a:ea typeface="Old Standard TT"/>
              <a:cs typeface="Old Standard TT"/>
              <a:sym typeface="Old Standard TT"/>
            </a:endParaRPr>
          </a:p>
        </p:txBody>
      </p:sp>
      <p:sp>
        <p:nvSpPr>
          <p:cNvPr id="410" name="Google Shape;410;p50"/>
          <p:cNvSpPr txBox="1"/>
          <p:nvPr>
            <p:ph idx="1" type="body"/>
          </p:nvPr>
        </p:nvSpPr>
        <p:spPr>
          <a:xfrm>
            <a:off x="392150" y="1153250"/>
            <a:ext cx="4128600" cy="370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accent1"/>
                </a:solidFill>
                <a:latin typeface="Old Standard TT"/>
                <a:ea typeface="Old Standard TT"/>
                <a:cs typeface="Old Standard TT"/>
                <a:sym typeface="Old Standard TT"/>
              </a:rPr>
              <a:t>All dragons on Planet XY are the same </a:t>
            </a:r>
            <a:r>
              <a:rPr b="1" i="1" lang="en" sz="1800" u="none" cap="none" strike="noStrike">
                <a:solidFill>
                  <a:schemeClr val="accent1"/>
                </a:solidFill>
                <a:latin typeface="Old Standard TT"/>
                <a:ea typeface="Old Standard TT"/>
                <a:cs typeface="Old Standard TT"/>
                <a:sym typeface="Old Standard TT"/>
              </a:rPr>
              <a:t>species</a:t>
            </a:r>
            <a:r>
              <a:rPr b="0" i="0" lang="en" sz="1800" u="none" cap="none" strike="noStrike">
                <a:solidFill>
                  <a:schemeClr val="accent1"/>
                </a:solidFill>
                <a:latin typeface="Old Standard TT"/>
                <a:ea typeface="Old Standard TT"/>
                <a:cs typeface="Old Standard TT"/>
                <a:sym typeface="Old Standard TT"/>
              </a:rPr>
              <a:t>.  This means that they can bre</a:t>
            </a:r>
            <a:r>
              <a:rPr lang="en">
                <a:solidFill>
                  <a:schemeClr val="accent1"/>
                </a:solidFill>
              </a:rPr>
              <a:t>e</a:t>
            </a:r>
            <a:r>
              <a:rPr b="0" i="0" lang="en" sz="1800" u="none" cap="none" strike="noStrike">
                <a:solidFill>
                  <a:schemeClr val="accent1"/>
                </a:solidFill>
                <a:latin typeface="Old Standard TT"/>
                <a:ea typeface="Old Standard TT"/>
                <a:cs typeface="Old Standard TT"/>
                <a:sym typeface="Old Standard TT"/>
              </a:rPr>
              <a:t>d and share genetic information (genes).</a:t>
            </a:r>
            <a:endParaRPr b="0" i="0" sz="1800" u="none" cap="none" strike="noStrike">
              <a:solidFill>
                <a:schemeClr val="accent1"/>
              </a:solidFill>
              <a:latin typeface="Old Standard TT"/>
              <a:ea typeface="Old Standard TT"/>
              <a:cs typeface="Old Standard TT"/>
              <a:sym typeface="Old Standard TT"/>
            </a:endParaRPr>
          </a:p>
          <a:p>
            <a:pPr indent="0" lvl="0" marL="0" marR="0" rtl="0" algn="l">
              <a:lnSpc>
                <a:spcPct val="100000"/>
              </a:lnSpc>
              <a:spcBef>
                <a:spcPts val="1600"/>
              </a:spcBef>
              <a:spcAft>
                <a:spcPts val="1600"/>
              </a:spcAft>
              <a:buClr>
                <a:schemeClr val="dk1"/>
              </a:buClr>
              <a:buSzPts val="1800"/>
              <a:buFont typeface="Old Standard TT"/>
              <a:buNone/>
            </a:pPr>
            <a:r>
              <a:rPr b="0" i="0" lang="en" sz="1800" u="none" cap="none" strike="noStrike">
                <a:solidFill>
                  <a:schemeClr val="accent1"/>
                </a:solidFill>
                <a:latin typeface="Old Standard TT"/>
                <a:ea typeface="Old Standard TT"/>
                <a:cs typeface="Old Standard TT"/>
                <a:sym typeface="Old Standard TT"/>
              </a:rPr>
              <a:t>However, there are different breeds or </a:t>
            </a:r>
            <a:r>
              <a:rPr b="1" i="1" lang="en" sz="1800" u="none" cap="none" strike="noStrike">
                <a:solidFill>
                  <a:schemeClr val="accent1"/>
                </a:solidFill>
                <a:latin typeface="Old Standard TT"/>
                <a:ea typeface="Old Standard TT"/>
                <a:cs typeface="Old Standard TT"/>
                <a:sym typeface="Old Standard TT"/>
              </a:rPr>
              <a:t>subspecies </a:t>
            </a:r>
            <a:r>
              <a:rPr b="0" i="0" lang="en" sz="1800" u="none" cap="none" strike="noStrike">
                <a:solidFill>
                  <a:schemeClr val="accent1"/>
                </a:solidFill>
                <a:latin typeface="Old Standard TT"/>
                <a:ea typeface="Old Standard TT"/>
                <a:cs typeface="Old Standard TT"/>
                <a:sym typeface="Old Standard TT"/>
              </a:rPr>
              <a:t>of dragons</a:t>
            </a:r>
            <a:r>
              <a:rPr b="1" i="1" lang="en" sz="1800" u="none" cap="none" strike="noStrike">
                <a:solidFill>
                  <a:schemeClr val="accent1"/>
                </a:solidFill>
                <a:latin typeface="Old Standard TT"/>
                <a:ea typeface="Old Standard TT"/>
                <a:cs typeface="Old Standard TT"/>
                <a:sym typeface="Old Standard TT"/>
              </a:rPr>
              <a:t>.</a:t>
            </a:r>
            <a:r>
              <a:rPr b="0" i="0" lang="en" sz="1800" u="none" cap="none" strike="noStrike">
                <a:solidFill>
                  <a:schemeClr val="accent1"/>
                </a:solidFill>
                <a:latin typeface="Old Standard TT"/>
                <a:ea typeface="Old Standard TT"/>
                <a:cs typeface="Old Standard TT"/>
                <a:sym typeface="Old Standard TT"/>
              </a:rPr>
              <a:t>  This means that, over time, regional differentiation of the gene frequency has developed.  More simply, this means that certain traits, such as color, have different common phenotypes in different regions.</a:t>
            </a:r>
            <a:endParaRPr b="0" i="0" sz="1800" u="none" cap="none" strike="noStrike">
              <a:solidFill>
                <a:schemeClr val="accent1"/>
              </a:solidFill>
              <a:latin typeface="Old Standard TT"/>
              <a:ea typeface="Old Standard TT"/>
              <a:cs typeface="Old Standard TT"/>
              <a:sym typeface="Old Standard TT"/>
            </a:endParaRPr>
          </a:p>
        </p:txBody>
      </p:sp>
      <p:sp>
        <p:nvSpPr>
          <p:cNvPr id="411" name="Google Shape;411;p50"/>
          <p:cNvSpPr txBox="1"/>
          <p:nvPr/>
        </p:nvSpPr>
        <p:spPr>
          <a:xfrm>
            <a:off x="4855450" y="1116950"/>
            <a:ext cx="4075800" cy="37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A </a:t>
            </a:r>
            <a:r>
              <a:rPr b="1" lang="en" u="sng">
                <a:solidFill>
                  <a:schemeClr val="accent1"/>
                </a:solidFill>
              </a:rPr>
              <a:t>species</a:t>
            </a:r>
            <a:r>
              <a:rPr b="1" lang="en">
                <a:solidFill>
                  <a:schemeClr val="accent1"/>
                </a:solidFill>
              </a:rPr>
              <a:t> </a:t>
            </a:r>
            <a:r>
              <a:rPr lang="en">
                <a:solidFill>
                  <a:schemeClr val="accent1"/>
                </a:solidFill>
              </a:rPr>
              <a:t>is a group of potentially </a:t>
            </a:r>
            <a:r>
              <a:rPr lang="en">
                <a:solidFill>
                  <a:schemeClr val="accent1"/>
                </a:solidFill>
              </a:rPr>
              <a:t>interbreeding</a:t>
            </a:r>
            <a:r>
              <a:rPr lang="en">
                <a:solidFill>
                  <a:schemeClr val="accent1"/>
                </a:solidFill>
              </a:rPr>
              <a:t> </a:t>
            </a:r>
            <a:r>
              <a:rPr lang="en">
                <a:solidFill>
                  <a:schemeClr val="accent1"/>
                </a:solidFill>
              </a:rPr>
              <a:t>populations</a:t>
            </a:r>
            <a:r>
              <a:rPr lang="en">
                <a:solidFill>
                  <a:schemeClr val="accent1"/>
                </a:solidFill>
              </a:rPr>
              <a:t> with a common gene pool, which are reproductively isolated from other populations.  In this activity, all of the dragons can mate, and are thus the same species.</a:t>
            </a:r>
            <a:endParaRPr>
              <a:solidFill>
                <a:schemeClr val="accent1"/>
              </a:solidFill>
            </a:endParaRPr>
          </a:p>
          <a:p>
            <a:pPr indent="0" lvl="0" marL="0" rtl="0" algn="l">
              <a:spcBef>
                <a:spcPts val="0"/>
              </a:spcBef>
              <a:spcAft>
                <a:spcPts val="0"/>
              </a:spcAft>
              <a:buNone/>
            </a:pPr>
            <a:r>
              <a:t/>
            </a:r>
            <a:endParaRPr>
              <a:solidFill>
                <a:schemeClr val="accent1"/>
              </a:solidFill>
            </a:endParaRPr>
          </a:p>
          <a:p>
            <a:pPr indent="0" lvl="0" marL="0" rtl="0" algn="l">
              <a:spcBef>
                <a:spcPts val="0"/>
              </a:spcBef>
              <a:spcAft>
                <a:spcPts val="0"/>
              </a:spcAft>
              <a:buNone/>
            </a:pPr>
            <a:r>
              <a:rPr b="1" lang="en" u="sng">
                <a:solidFill>
                  <a:schemeClr val="accent1"/>
                </a:solidFill>
              </a:rPr>
              <a:t>Gene pool</a:t>
            </a:r>
            <a:r>
              <a:rPr lang="en">
                <a:solidFill>
                  <a:schemeClr val="accent1"/>
                </a:solidFill>
              </a:rPr>
              <a:t> - This is the complete set of unique </a:t>
            </a:r>
            <a:r>
              <a:rPr lang="en">
                <a:solidFill>
                  <a:schemeClr val="accent1"/>
                </a:solidFill>
              </a:rPr>
              <a:t>alleles</a:t>
            </a:r>
            <a:r>
              <a:rPr lang="en">
                <a:solidFill>
                  <a:schemeClr val="accent1"/>
                </a:solidFill>
              </a:rPr>
              <a:t> in a species.  For example, having wings [W] is one and not having wings [w] is another.  A capital letter denotes that the alle is dominant over another.</a:t>
            </a:r>
            <a:endParaRPr>
              <a:solidFill>
                <a:schemeClr val="accent1"/>
              </a:solidFill>
            </a:endParaRPr>
          </a:p>
          <a:p>
            <a:pPr indent="0" lvl="0" marL="0" rtl="0" algn="l">
              <a:spcBef>
                <a:spcPts val="0"/>
              </a:spcBef>
              <a:spcAft>
                <a:spcPts val="0"/>
              </a:spcAft>
              <a:buNone/>
            </a:pPr>
            <a:r>
              <a:t/>
            </a:r>
            <a:endParaRPr>
              <a:solidFill>
                <a:schemeClr val="accent1"/>
              </a:solidFill>
            </a:endParaRPr>
          </a:p>
          <a:p>
            <a:pPr indent="0" lvl="0" marL="0" rtl="0" algn="l">
              <a:spcBef>
                <a:spcPts val="0"/>
              </a:spcBef>
              <a:spcAft>
                <a:spcPts val="0"/>
              </a:spcAft>
              <a:buNone/>
            </a:pPr>
            <a:r>
              <a:rPr lang="en">
                <a:solidFill>
                  <a:schemeClr val="accent1"/>
                </a:solidFill>
              </a:rPr>
              <a:t>A </a:t>
            </a:r>
            <a:r>
              <a:rPr b="1" lang="en" u="sng">
                <a:solidFill>
                  <a:schemeClr val="accent1"/>
                </a:solidFill>
              </a:rPr>
              <a:t>breed</a:t>
            </a:r>
            <a:r>
              <a:rPr b="1" lang="en">
                <a:solidFill>
                  <a:schemeClr val="accent1"/>
                </a:solidFill>
              </a:rPr>
              <a:t> is </a:t>
            </a:r>
            <a:r>
              <a:rPr lang="en">
                <a:solidFill>
                  <a:schemeClr val="accent1"/>
                </a:solidFill>
              </a:rPr>
              <a:t>a stock of animals (or plants) within a species that has a distinctive appearance and is typically the result of deliberate selection.  On Earth, that is being done by humans, but on Planet XY, the dragons are doing the selection.</a:t>
            </a:r>
            <a:endParaRPr>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Google Shape;416;p51"/>
          <p:cNvPicPr preferRelativeResize="0"/>
          <p:nvPr/>
        </p:nvPicPr>
        <p:blipFill>
          <a:blip r:embed="rId3">
            <a:alphaModFix/>
          </a:blip>
          <a:stretch>
            <a:fillRect/>
          </a:stretch>
        </p:blipFill>
        <p:spPr>
          <a:xfrm>
            <a:off x="7399600" y="3132075"/>
            <a:ext cx="950703" cy="523589"/>
          </a:xfrm>
          <a:prstGeom prst="rect">
            <a:avLst/>
          </a:prstGeom>
          <a:noFill/>
          <a:ln>
            <a:noFill/>
          </a:ln>
        </p:spPr>
      </p:pic>
      <p:pic>
        <p:nvPicPr>
          <p:cNvPr id="417" name="Google Shape;417;p51"/>
          <p:cNvPicPr preferRelativeResize="0"/>
          <p:nvPr/>
        </p:nvPicPr>
        <p:blipFill>
          <a:blip r:embed="rId4">
            <a:alphaModFix/>
          </a:blip>
          <a:stretch>
            <a:fillRect/>
          </a:stretch>
        </p:blipFill>
        <p:spPr>
          <a:xfrm>
            <a:off x="87225" y="1345031"/>
            <a:ext cx="950703" cy="523571"/>
          </a:xfrm>
          <a:prstGeom prst="rect">
            <a:avLst/>
          </a:prstGeom>
          <a:noFill/>
          <a:ln>
            <a:noFill/>
          </a:ln>
        </p:spPr>
      </p:pic>
      <p:pic>
        <p:nvPicPr>
          <p:cNvPr id="418" name="Google Shape;418;p51"/>
          <p:cNvPicPr preferRelativeResize="0"/>
          <p:nvPr/>
        </p:nvPicPr>
        <p:blipFill rotWithShape="1">
          <a:blip r:embed="rId5">
            <a:alphaModFix/>
          </a:blip>
          <a:srcRect b="0" l="0" r="7791" t="11878"/>
          <a:stretch/>
        </p:blipFill>
        <p:spPr>
          <a:xfrm>
            <a:off x="2869200" y="2701725"/>
            <a:ext cx="727800" cy="383100"/>
          </a:xfrm>
          <a:prstGeom prst="rect">
            <a:avLst/>
          </a:prstGeom>
          <a:noFill/>
          <a:ln>
            <a:noFill/>
          </a:ln>
        </p:spPr>
      </p:pic>
      <p:pic>
        <p:nvPicPr>
          <p:cNvPr id="419" name="Google Shape;419;p51"/>
          <p:cNvPicPr preferRelativeResize="0"/>
          <p:nvPr/>
        </p:nvPicPr>
        <p:blipFill>
          <a:blip r:embed="rId6">
            <a:alphaModFix/>
          </a:blip>
          <a:stretch>
            <a:fillRect/>
          </a:stretch>
        </p:blipFill>
        <p:spPr>
          <a:xfrm>
            <a:off x="5451775" y="3694223"/>
            <a:ext cx="789303" cy="434690"/>
          </a:xfrm>
          <a:prstGeom prst="rect">
            <a:avLst/>
          </a:prstGeom>
          <a:noFill/>
          <a:ln>
            <a:noFill/>
          </a:ln>
        </p:spPr>
      </p:pic>
      <p:pic>
        <p:nvPicPr>
          <p:cNvPr id="420" name="Google Shape;420;p51"/>
          <p:cNvPicPr preferRelativeResize="0"/>
          <p:nvPr/>
        </p:nvPicPr>
        <p:blipFill rotWithShape="1">
          <a:blip r:embed="rId7">
            <a:alphaModFix/>
          </a:blip>
          <a:srcRect b="0" l="0" r="0" t="0"/>
          <a:stretch/>
        </p:blipFill>
        <p:spPr>
          <a:xfrm>
            <a:off x="989350" y="1134675"/>
            <a:ext cx="6710328" cy="3397200"/>
          </a:xfrm>
          <a:prstGeom prst="rect">
            <a:avLst/>
          </a:prstGeom>
          <a:noFill/>
          <a:ln>
            <a:noFill/>
          </a:ln>
        </p:spPr>
      </p:pic>
      <p:sp>
        <p:nvSpPr>
          <p:cNvPr id="421" name="Google Shape;421;p51"/>
          <p:cNvSpPr txBox="1"/>
          <p:nvPr>
            <p:ph type="title"/>
          </p:nvPr>
        </p:nvSpPr>
        <p:spPr>
          <a:xfrm>
            <a:off x="0" y="26225"/>
            <a:ext cx="64908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Subspecies of </a:t>
            </a:r>
            <a:r>
              <a:rPr lang="en"/>
              <a:t>D</a:t>
            </a:r>
            <a:r>
              <a:rPr b="0" i="0" lang="en" sz="3000" u="none" cap="none" strike="noStrike">
                <a:solidFill>
                  <a:schemeClr val="dk1"/>
                </a:solidFill>
                <a:latin typeface="Old Standard TT"/>
                <a:ea typeface="Old Standard TT"/>
                <a:cs typeface="Old Standard TT"/>
                <a:sym typeface="Old Standard TT"/>
              </a:rPr>
              <a:t>ragons on Planet XY</a:t>
            </a:r>
            <a:endParaRPr b="0" i="0" sz="3000" u="none" cap="none" strike="noStrike">
              <a:solidFill>
                <a:schemeClr val="dk1"/>
              </a:solidFill>
              <a:latin typeface="Old Standard TT"/>
              <a:ea typeface="Old Standard TT"/>
              <a:cs typeface="Old Standard TT"/>
              <a:sym typeface="Old Standard TT"/>
            </a:endParaRPr>
          </a:p>
        </p:txBody>
      </p:sp>
      <p:sp>
        <p:nvSpPr>
          <p:cNvPr id="422" name="Google Shape;422;p51"/>
          <p:cNvSpPr txBox="1"/>
          <p:nvPr>
            <p:ph idx="1" type="body"/>
          </p:nvPr>
        </p:nvSpPr>
        <p:spPr>
          <a:xfrm>
            <a:off x="331375" y="915950"/>
            <a:ext cx="12030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Glacier Dragon</a:t>
            </a:r>
            <a:endParaRPr b="0" i="0" sz="1200" u="none" cap="none" strike="noStrike">
              <a:solidFill>
                <a:schemeClr val="dk1"/>
              </a:solidFill>
              <a:latin typeface="Old Standard TT"/>
              <a:ea typeface="Old Standard TT"/>
              <a:cs typeface="Old Standard TT"/>
              <a:sym typeface="Old Standard TT"/>
            </a:endParaRPr>
          </a:p>
        </p:txBody>
      </p:sp>
      <p:cxnSp>
        <p:nvCxnSpPr>
          <p:cNvPr id="423" name="Google Shape;423;p51"/>
          <p:cNvCxnSpPr>
            <a:stCxn id="422" idx="3"/>
          </p:cNvCxnSpPr>
          <p:nvPr/>
        </p:nvCxnSpPr>
        <p:spPr>
          <a:xfrm>
            <a:off x="1534375" y="1107500"/>
            <a:ext cx="1621500" cy="232800"/>
          </a:xfrm>
          <a:prstGeom prst="straightConnector1">
            <a:avLst/>
          </a:prstGeom>
          <a:noFill/>
          <a:ln cap="flat" cmpd="sng" w="38100">
            <a:solidFill>
              <a:srgbClr val="CC0000"/>
            </a:solidFill>
            <a:prstDash val="solid"/>
            <a:round/>
            <a:headEnd len="sm" w="sm" type="none"/>
            <a:tailEnd len="med" w="med" type="triangle"/>
          </a:ln>
        </p:spPr>
      </p:cxnSp>
      <p:sp>
        <p:nvSpPr>
          <p:cNvPr id="424" name="Google Shape;424;p51"/>
          <p:cNvSpPr txBox="1"/>
          <p:nvPr>
            <p:ph idx="1" type="body"/>
          </p:nvPr>
        </p:nvSpPr>
        <p:spPr>
          <a:xfrm>
            <a:off x="209325" y="1835525"/>
            <a:ext cx="10809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Thunderbird</a:t>
            </a:r>
            <a:endParaRPr b="0" i="0" sz="1200" u="none" cap="none" strike="noStrike">
              <a:solidFill>
                <a:schemeClr val="dk1"/>
              </a:solidFill>
              <a:latin typeface="Old Standard TT"/>
              <a:ea typeface="Old Standard TT"/>
              <a:cs typeface="Old Standard TT"/>
              <a:sym typeface="Old Standard TT"/>
            </a:endParaRPr>
          </a:p>
        </p:txBody>
      </p:sp>
      <p:cxnSp>
        <p:nvCxnSpPr>
          <p:cNvPr id="425" name="Google Shape;425;p51"/>
          <p:cNvCxnSpPr>
            <a:stCxn id="424" idx="3"/>
          </p:cNvCxnSpPr>
          <p:nvPr/>
        </p:nvCxnSpPr>
        <p:spPr>
          <a:xfrm flipH="1" rot="10800000">
            <a:off x="1290225" y="1915475"/>
            <a:ext cx="789300" cy="111600"/>
          </a:xfrm>
          <a:prstGeom prst="straightConnector1">
            <a:avLst/>
          </a:prstGeom>
          <a:noFill/>
          <a:ln cap="flat" cmpd="sng" w="38100">
            <a:solidFill>
              <a:srgbClr val="CC0000"/>
            </a:solidFill>
            <a:prstDash val="solid"/>
            <a:round/>
            <a:headEnd len="sm" w="sm" type="none"/>
            <a:tailEnd len="med" w="med" type="triangle"/>
          </a:ln>
        </p:spPr>
      </p:cxnSp>
      <p:sp>
        <p:nvSpPr>
          <p:cNvPr id="426" name="Google Shape;426;p51"/>
          <p:cNvSpPr txBox="1"/>
          <p:nvPr>
            <p:ph idx="1" type="body"/>
          </p:nvPr>
        </p:nvSpPr>
        <p:spPr>
          <a:xfrm>
            <a:off x="112175" y="2755100"/>
            <a:ext cx="13251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Quetzalcoatlus</a:t>
            </a:r>
            <a:endParaRPr b="0" i="0" sz="1200" u="none" cap="none" strike="noStrike">
              <a:solidFill>
                <a:schemeClr val="dk1"/>
              </a:solidFill>
              <a:latin typeface="Old Standard TT"/>
              <a:ea typeface="Old Standard TT"/>
              <a:cs typeface="Old Standard TT"/>
              <a:sym typeface="Old Standard TT"/>
            </a:endParaRPr>
          </a:p>
        </p:txBody>
      </p:sp>
      <p:cxnSp>
        <p:nvCxnSpPr>
          <p:cNvPr id="427" name="Google Shape;427;p51"/>
          <p:cNvCxnSpPr>
            <a:stCxn id="426" idx="3"/>
          </p:cNvCxnSpPr>
          <p:nvPr/>
        </p:nvCxnSpPr>
        <p:spPr>
          <a:xfrm flipH="1" rot="10800000">
            <a:off x="1437275" y="2646050"/>
            <a:ext cx="324300" cy="300600"/>
          </a:xfrm>
          <a:prstGeom prst="straightConnector1">
            <a:avLst/>
          </a:prstGeom>
          <a:noFill/>
          <a:ln cap="flat" cmpd="sng" w="38100">
            <a:solidFill>
              <a:srgbClr val="CC0000"/>
            </a:solidFill>
            <a:prstDash val="solid"/>
            <a:round/>
            <a:headEnd len="sm" w="sm" type="none"/>
            <a:tailEnd len="med" w="med" type="triangle"/>
          </a:ln>
        </p:spPr>
      </p:cxnSp>
      <p:sp>
        <p:nvSpPr>
          <p:cNvPr id="428" name="Google Shape;428;p51"/>
          <p:cNvSpPr txBox="1"/>
          <p:nvPr>
            <p:ph idx="1" type="body"/>
          </p:nvPr>
        </p:nvSpPr>
        <p:spPr>
          <a:xfrm>
            <a:off x="613975" y="3414725"/>
            <a:ext cx="1162200" cy="540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Amazonian Dragon</a:t>
            </a:r>
            <a:endParaRPr b="0" i="0" sz="1200" u="none" cap="none" strike="noStrike">
              <a:solidFill>
                <a:schemeClr val="dk1"/>
              </a:solidFill>
              <a:latin typeface="Old Standard TT"/>
              <a:ea typeface="Old Standard TT"/>
              <a:cs typeface="Old Standard TT"/>
              <a:sym typeface="Old Standard TT"/>
            </a:endParaRPr>
          </a:p>
        </p:txBody>
      </p:sp>
      <p:cxnSp>
        <p:nvCxnSpPr>
          <p:cNvPr id="429" name="Google Shape;429;p51"/>
          <p:cNvCxnSpPr>
            <a:stCxn id="428" idx="3"/>
          </p:cNvCxnSpPr>
          <p:nvPr/>
        </p:nvCxnSpPr>
        <p:spPr>
          <a:xfrm flipH="1" rot="10800000">
            <a:off x="1776175" y="3511325"/>
            <a:ext cx="1048500" cy="173700"/>
          </a:xfrm>
          <a:prstGeom prst="straightConnector1">
            <a:avLst/>
          </a:prstGeom>
          <a:noFill/>
          <a:ln cap="flat" cmpd="sng" w="38100">
            <a:solidFill>
              <a:srgbClr val="CC0000"/>
            </a:solidFill>
            <a:prstDash val="solid"/>
            <a:round/>
            <a:headEnd len="sm" w="sm" type="none"/>
            <a:tailEnd len="med" w="med" type="triangle"/>
          </a:ln>
        </p:spPr>
      </p:cxnSp>
      <p:sp>
        <p:nvSpPr>
          <p:cNvPr id="430" name="Google Shape;430;p51"/>
          <p:cNvSpPr txBox="1"/>
          <p:nvPr>
            <p:ph idx="1" type="body"/>
          </p:nvPr>
        </p:nvSpPr>
        <p:spPr>
          <a:xfrm>
            <a:off x="2410075" y="681900"/>
            <a:ext cx="10809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Saxon Red</a:t>
            </a:r>
            <a:endParaRPr b="0" i="0" sz="1200" u="none" cap="none" strike="noStrike">
              <a:solidFill>
                <a:schemeClr val="dk1"/>
              </a:solidFill>
              <a:latin typeface="Old Standard TT"/>
              <a:ea typeface="Old Standard TT"/>
              <a:cs typeface="Old Standard TT"/>
              <a:sym typeface="Old Standard TT"/>
            </a:endParaRPr>
          </a:p>
        </p:txBody>
      </p:sp>
      <p:cxnSp>
        <p:nvCxnSpPr>
          <p:cNvPr id="431" name="Google Shape;431;p51"/>
          <p:cNvCxnSpPr>
            <a:stCxn id="430" idx="3"/>
          </p:cNvCxnSpPr>
          <p:nvPr/>
        </p:nvCxnSpPr>
        <p:spPr>
          <a:xfrm>
            <a:off x="3490975" y="873450"/>
            <a:ext cx="379800" cy="902700"/>
          </a:xfrm>
          <a:prstGeom prst="straightConnector1">
            <a:avLst/>
          </a:prstGeom>
          <a:noFill/>
          <a:ln cap="flat" cmpd="sng" w="38100">
            <a:solidFill>
              <a:srgbClr val="CC0000"/>
            </a:solidFill>
            <a:prstDash val="solid"/>
            <a:round/>
            <a:headEnd len="sm" w="sm" type="none"/>
            <a:tailEnd len="med" w="med" type="triangle"/>
          </a:ln>
        </p:spPr>
      </p:cxnSp>
      <p:sp>
        <p:nvSpPr>
          <p:cNvPr id="432" name="Google Shape;432;p51"/>
          <p:cNvSpPr txBox="1"/>
          <p:nvPr>
            <p:ph idx="1" type="body"/>
          </p:nvPr>
        </p:nvSpPr>
        <p:spPr>
          <a:xfrm>
            <a:off x="3155875" y="4531875"/>
            <a:ext cx="10809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Zulu Dragon</a:t>
            </a:r>
            <a:endParaRPr b="0" i="0" sz="1200" u="none" cap="none" strike="noStrike">
              <a:solidFill>
                <a:schemeClr val="dk1"/>
              </a:solidFill>
              <a:latin typeface="Old Standard TT"/>
              <a:ea typeface="Old Standard TT"/>
              <a:cs typeface="Old Standard TT"/>
              <a:sym typeface="Old Standard TT"/>
            </a:endParaRPr>
          </a:p>
        </p:txBody>
      </p:sp>
      <p:cxnSp>
        <p:nvCxnSpPr>
          <p:cNvPr id="433" name="Google Shape;433;p51"/>
          <p:cNvCxnSpPr>
            <a:stCxn id="432" idx="3"/>
          </p:cNvCxnSpPr>
          <p:nvPr/>
        </p:nvCxnSpPr>
        <p:spPr>
          <a:xfrm flipH="1" rot="10800000">
            <a:off x="4236775" y="3791325"/>
            <a:ext cx="320400" cy="932100"/>
          </a:xfrm>
          <a:prstGeom prst="straightConnector1">
            <a:avLst/>
          </a:prstGeom>
          <a:noFill/>
          <a:ln cap="flat" cmpd="sng" w="38100">
            <a:solidFill>
              <a:srgbClr val="CC0000"/>
            </a:solidFill>
            <a:prstDash val="solid"/>
            <a:round/>
            <a:headEnd len="sm" w="sm" type="none"/>
            <a:tailEnd len="med" w="med" type="triangle"/>
          </a:ln>
        </p:spPr>
      </p:cxnSp>
      <p:sp>
        <p:nvSpPr>
          <p:cNvPr id="434" name="Google Shape;434;p51"/>
          <p:cNvSpPr txBox="1"/>
          <p:nvPr>
            <p:ph idx="1" type="body"/>
          </p:nvPr>
        </p:nvSpPr>
        <p:spPr>
          <a:xfrm>
            <a:off x="3155875" y="3797825"/>
            <a:ext cx="950700" cy="540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Savannah Dragon</a:t>
            </a:r>
            <a:endParaRPr b="0" i="0" sz="1200" u="none" cap="none" strike="noStrike">
              <a:solidFill>
                <a:schemeClr val="dk1"/>
              </a:solidFill>
              <a:latin typeface="Old Standard TT"/>
              <a:ea typeface="Old Standard TT"/>
              <a:cs typeface="Old Standard TT"/>
              <a:sym typeface="Old Standard TT"/>
            </a:endParaRPr>
          </a:p>
        </p:txBody>
      </p:sp>
      <p:cxnSp>
        <p:nvCxnSpPr>
          <p:cNvPr id="435" name="Google Shape;435;p51"/>
          <p:cNvCxnSpPr>
            <a:stCxn id="434" idx="3"/>
          </p:cNvCxnSpPr>
          <p:nvPr/>
        </p:nvCxnSpPr>
        <p:spPr>
          <a:xfrm flipH="1" rot="10800000">
            <a:off x="4106575" y="2883725"/>
            <a:ext cx="346800" cy="1184400"/>
          </a:xfrm>
          <a:prstGeom prst="straightConnector1">
            <a:avLst/>
          </a:prstGeom>
          <a:noFill/>
          <a:ln cap="flat" cmpd="sng" w="38100">
            <a:solidFill>
              <a:srgbClr val="CC0000"/>
            </a:solidFill>
            <a:prstDash val="solid"/>
            <a:round/>
            <a:headEnd len="sm" w="sm" type="none"/>
            <a:tailEnd len="med" w="med" type="triangle"/>
          </a:ln>
        </p:spPr>
      </p:cxnSp>
      <p:sp>
        <p:nvSpPr>
          <p:cNvPr id="436" name="Google Shape;436;p51"/>
          <p:cNvSpPr txBox="1"/>
          <p:nvPr>
            <p:ph idx="1" type="body"/>
          </p:nvPr>
        </p:nvSpPr>
        <p:spPr>
          <a:xfrm>
            <a:off x="3662700" y="667463"/>
            <a:ext cx="15267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Carpathian Dragon</a:t>
            </a:r>
            <a:endParaRPr b="0" i="0" sz="1200" u="none" cap="none" strike="noStrike">
              <a:solidFill>
                <a:schemeClr val="dk1"/>
              </a:solidFill>
              <a:latin typeface="Old Standard TT"/>
              <a:ea typeface="Old Standard TT"/>
              <a:cs typeface="Old Standard TT"/>
              <a:sym typeface="Old Standard TT"/>
            </a:endParaRPr>
          </a:p>
        </p:txBody>
      </p:sp>
      <p:cxnSp>
        <p:nvCxnSpPr>
          <p:cNvPr id="437" name="Google Shape;437;p51"/>
          <p:cNvCxnSpPr>
            <a:stCxn id="436" idx="2"/>
          </p:cNvCxnSpPr>
          <p:nvPr/>
        </p:nvCxnSpPr>
        <p:spPr>
          <a:xfrm>
            <a:off x="4426050" y="1050563"/>
            <a:ext cx="33300" cy="711000"/>
          </a:xfrm>
          <a:prstGeom prst="straightConnector1">
            <a:avLst/>
          </a:prstGeom>
          <a:noFill/>
          <a:ln cap="flat" cmpd="sng" w="38100">
            <a:solidFill>
              <a:srgbClr val="CC0000"/>
            </a:solidFill>
            <a:prstDash val="solid"/>
            <a:round/>
            <a:headEnd len="sm" w="sm" type="none"/>
            <a:tailEnd len="med" w="med" type="triangle"/>
          </a:ln>
        </p:spPr>
      </p:cxnSp>
      <p:sp>
        <p:nvSpPr>
          <p:cNvPr id="438" name="Google Shape;438;p51"/>
          <p:cNvSpPr txBox="1"/>
          <p:nvPr>
            <p:ph idx="1" type="body"/>
          </p:nvPr>
        </p:nvSpPr>
        <p:spPr>
          <a:xfrm>
            <a:off x="5262013" y="3311125"/>
            <a:ext cx="10809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Indus Naga</a:t>
            </a:r>
            <a:endParaRPr b="0" i="0" sz="1200" u="none" cap="none" strike="noStrike">
              <a:solidFill>
                <a:schemeClr val="dk1"/>
              </a:solidFill>
              <a:latin typeface="Old Standard TT"/>
              <a:ea typeface="Old Standard TT"/>
              <a:cs typeface="Old Standard TT"/>
              <a:sym typeface="Old Standard TT"/>
            </a:endParaRPr>
          </a:p>
        </p:txBody>
      </p:sp>
      <p:cxnSp>
        <p:nvCxnSpPr>
          <p:cNvPr id="439" name="Google Shape;439;p51"/>
          <p:cNvCxnSpPr>
            <a:stCxn id="438" idx="0"/>
          </p:cNvCxnSpPr>
          <p:nvPr/>
        </p:nvCxnSpPr>
        <p:spPr>
          <a:xfrm rot="10800000">
            <a:off x="5716063" y="2741125"/>
            <a:ext cx="86400" cy="570000"/>
          </a:xfrm>
          <a:prstGeom prst="straightConnector1">
            <a:avLst/>
          </a:prstGeom>
          <a:noFill/>
          <a:ln cap="flat" cmpd="sng" w="38100">
            <a:solidFill>
              <a:srgbClr val="CC0000"/>
            </a:solidFill>
            <a:prstDash val="solid"/>
            <a:round/>
            <a:headEnd len="sm" w="sm" type="none"/>
            <a:tailEnd len="med" w="med" type="triangle"/>
          </a:ln>
        </p:spPr>
      </p:cxnSp>
      <p:sp>
        <p:nvSpPr>
          <p:cNvPr id="440" name="Google Shape;440;p51"/>
          <p:cNvSpPr txBox="1"/>
          <p:nvPr>
            <p:ph idx="1" type="body"/>
          </p:nvPr>
        </p:nvSpPr>
        <p:spPr>
          <a:xfrm>
            <a:off x="5685625" y="4426575"/>
            <a:ext cx="950700" cy="540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Komodo Bullroarer</a:t>
            </a:r>
            <a:endParaRPr b="0" i="0" sz="1200" u="none" cap="none" strike="noStrike">
              <a:solidFill>
                <a:schemeClr val="dk1"/>
              </a:solidFill>
              <a:latin typeface="Old Standard TT"/>
              <a:ea typeface="Old Standard TT"/>
              <a:cs typeface="Old Standard TT"/>
              <a:sym typeface="Old Standard TT"/>
            </a:endParaRPr>
          </a:p>
        </p:txBody>
      </p:sp>
      <p:cxnSp>
        <p:nvCxnSpPr>
          <p:cNvPr id="441" name="Google Shape;441;p51"/>
          <p:cNvCxnSpPr>
            <a:stCxn id="440" idx="3"/>
          </p:cNvCxnSpPr>
          <p:nvPr/>
        </p:nvCxnSpPr>
        <p:spPr>
          <a:xfrm flipH="1" rot="10800000">
            <a:off x="6636325" y="3441675"/>
            <a:ext cx="410100" cy="1255200"/>
          </a:xfrm>
          <a:prstGeom prst="straightConnector1">
            <a:avLst/>
          </a:prstGeom>
          <a:noFill/>
          <a:ln cap="flat" cmpd="sng" w="38100">
            <a:solidFill>
              <a:srgbClr val="CC0000"/>
            </a:solidFill>
            <a:prstDash val="solid"/>
            <a:round/>
            <a:headEnd len="sm" w="sm" type="none"/>
            <a:tailEnd len="med" w="med" type="triangle"/>
          </a:ln>
        </p:spPr>
      </p:cxnSp>
      <p:sp>
        <p:nvSpPr>
          <p:cNvPr id="442" name="Google Shape;442;p51"/>
          <p:cNvSpPr txBox="1"/>
          <p:nvPr>
            <p:ph idx="1" type="body"/>
          </p:nvPr>
        </p:nvSpPr>
        <p:spPr>
          <a:xfrm>
            <a:off x="7868400" y="3798975"/>
            <a:ext cx="1203000" cy="540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Polynesian Windsurfer</a:t>
            </a:r>
            <a:endParaRPr b="0" i="0" sz="1200" u="none" cap="none" strike="noStrike">
              <a:solidFill>
                <a:schemeClr val="dk1"/>
              </a:solidFill>
              <a:latin typeface="Old Standard TT"/>
              <a:ea typeface="Old Standard TT"/>
              <a:cs typeface="Old Standard TT"/>
              <a:sym typeface="Old Standard TT"/>
            </a:endParaRPr>
          </a:p>
        </p:txBody>
      </p:sp>
      <p:cxnSp>
        <p:nvCxnSpPr>
          <p:cNvPr id="443" name="Google Shape;443;p51"/>
          <p:cNvCxnSpPr/>
          <p:nvPr/>
        </p:nvCxnSpPr>
        <p:spPr>
          <a:xfrm rot="10800000">
            <a:off x="8703475" y="3003125"/>
            <a:ext cx="228000" cy="785400"/>
          </a:xfrm>
          <a:prstGeom prst="straightConnector1">
            <a:avLst/>
          </a:prstGeom>
          <a:noFill/>
          <a:ln cap="flat" cmpd="sng" w="38100">
            <a:solidFill>
              <a:srgbClr val="CC0000"/>
            </a:solidFill>
            <a:prstDash val="solid"/>
            <a:round/>
            <a:headEnd len="sm" w="sm" type="none"/>
            <a:tailEnd len="med" w="med" type="triangle"/>
          </a:ln>
        </p:spPr>
      </p:cxnSp>
      <p:sp>
        <p:nvSpPr>
          <p:cNvPr id="444" name="Google Shape;444;p51"/>
          <p:cNvSpPr txBox="1"/>
          <p:nvPr>
            <p:ph idx="1" type="body"/>
          </p:nvPr>
        </p:nvSpPr>
        <p:spPr>
          <a:xfrm>
            <a:off x="6049675" y="613400"/>
            <a:ext cx="834000" cy="540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Siberian Wu</a:t>
            </a:r>
            <a:r>
              <a:rPr lang="en" sz="1200"/>
              <a:t>r</a:t>
            </a:r>
            <a:r>
              <a:rPr b="0" i="0" lang="en" sz="1200" u="none" cap="none" strike="noStrike">
                <a:solidFill>
                  <a:schemeClr val="dk1"/>
                </a:solidFill>
                <a:latin typeface="Old Standard TT"/>
                <a:ea typeface="Old Standard TT"/>
                <a:cs typeface="Old Standard TT"/>
                <a:sym typeface="Old Standard TT"/>
              </a:rPr>
              <a:t>m</a:t>
            </a:r>
            <a:endParaRPr b="0" i="0" sz="1200" u="none" cap="none" strike="noStrike">
              <a:solidFill>
                <a:schemeClr val="dk1"/>
              </a:solidFill>
              <a:latin typeface="Old Standard TT"/>
              <a:ea typeface="Old Standard TT"/>
              <a:cs typeface="Old Standard TT"/>
              <a:sym typeface="Old Standard TT"/>
            </a:endParaRPr>
          </a:p>
        </p:txBody>
      </p:sp>
      <p:cxnSp>
        <p:nvCxnSpPr>
          <p:cNvPr id="445" name="Google Shape;445;p51"/>
          <p:cNvCxnSpPr>
            <a:stCxn id="444" idx="2"/>
          </p:cNvCxnSpPr>
          <p:nvPr/>
        </p:nvCxnSpPr>
        <p:spPr>
          <a:xfrm flipH="1">
            <a:off x="5929975" y="1154000"/>
            <a:ext cx="536700" cy="541800"/>
          </a:xfrm>
          <a:prstGeom prst="straightConnector1">
            <a:avLst/>
          </a:prstGeom>
          <a:noFill/>
          <a:ln cap="flat" cmpd="sng" w="38100">
            <a:solidFill>
              <a:srgbClr val="CC0000"/>
            </a:solidFill>
            <a:prstDash val="solid"/>
            <a:round/>
            <a:headEnd len="sm" w="sm" type="none"/>
            <a:tailEnd len="med" w="med" type="triangle"/>
          </a:ln>
        </p:spPr>
      </p:cxnSp>
      <p:sp>
        <p:nvSpPr>
          <p:cNvPr id="446" name="Google Shape;446;p51"/>
          <p:cNvSpPr txBox="1"/>
          <p:nvPr>
            <p:ph idx="1" type="body"/>
          </p:nvPr>
        </p:nvSpPr>
        <p:spPr>
          <a:xfrm>
            <a:off x="7115750" y="692150"/>
            <a:ext cx="9507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Kamikazee</a:t>
            </a:r>
            <a:endParaRPr b="0" i="0" sz="1200" u="none" cap="none" strike="noStrike">
              <a:solidFill>
                <a:schemeClr val="dk1"/>
              </a:solidFill>
              <a:latin typeface="Old Standard TT"/>
              <a:ea typeface="Old Standard TT"/>
              <a:cs typeface="Old Standard TT"/>
              <a:sym typeface="Old Standard TT"/>
            </a:endParaRPr>
          </a:p>
        </p:txBody>
      </p:sp>
      <p:cxnSp>
        <p:nvCxnSpPr>
          <p:cNvPr id="447" name="Google Shape;447;p51"/>
          <p:cNvCxnSpPr>
            <a:stCxn id="446" idx="2"/>
          </p:cNvCxnSpPr>
          <p:nvPr/>
        </p:nvCxnSpPr>
        <p:spPr>
          <a:xfrm flipH="1">
            <a:off x="6863300" y="1075250"/>
            <a:ext cx="727800" cy="1096800"/>
          </a:xfrm>
          <a:prstGeom prst="straightConnector1">
            <a:avLst/>
          </a:prstGeom>
          <a:noFill/>
          <a:ln cap="flat" cmpd="sng" w="38100">
            <a:solidFill>
              <a:srgbClr val="CC0000"/>
            </a:solidFill>
            <a:prstDash val="solid"/>
            <a:round/>
            <a:headEnd len="sm" w="sm" type="none"/>
            <a:tailEnd len="med" w="med" type="triangle"/>
          </a:ln>
        </p:spPr>
      </p:cxnSp>
      <p:sp>
        <p:nvSpPr>
          <p:cNvPr id="448" name="Google Shape;448;p51"/>
          <p:cNvSpPr txBox="1"/>
          <p:nvPr>
            <p:ph idx="1" type="body"/>
          </p:nvPr>
        </p:nvSpPr>
        <p:spPr>
          <a:xfrm>
            <a:off x="7591100" y="2602250"/>
            <a:ext cx="727800" cy="540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Mekong Dragon</a:t>
            </a:r>
            <a:endParaRPr b="0" i="0" sz="1200" u="none" cap="none" strike="noStrike">
              <a:solidFill>
                <a:schemeClr val="dk1"/>
              </a:solidFill>
              <a:latin typeface="Old Standard TT"/>
              <a:ea typeface="Old Standard TT"/>
              <a:cs typeface="Old Standard TT"/>
              <a:sym typeface="Old Standard TT"/>
            </a:endParaRPr>
          </a:p>
        </p:txBody>
      </p:sp>
      <p:cxnSp>
        <p:nvCxnSpPr>
          <p:cNvPr id="449" name="Google Shape;449;p51"/>
          <p:cNvCxnSpPr>
            <a:stCxn id="448" idx="1"/>
          </p:cNvCxnSpPr>
          <p:nvPr/>
        </p:nvCxnSpPr>
        <p:spPr>
          <a:xfrm rot="10800000">
            <a:off x="6296300" y="2791250"/>
            <a:ext cx="1294800" cy="81300"/>
          </a:xfrm>
          <a:prstGeom prst="straightConnector1">
            <a:avLst/>
          </a:prstGeom>
          <a:noFill/>
          <a:ln cap="flat" cmpd="sng" w="38100">
            <a:solidFill>
              <a:srgbClr val="CC0000"/>
            </a:solidFill>
            <a:prstDash val="solid"/>
            <a:round/>
            <a:headEnd len="sm" w="sm" type="none"/>
            <a:tailEnd len="med" w="med" type="triangle"/>
          </a:ln>
        </p:spPr>
      </p:cxnSp>
      <p:sp>
        <p:nvSpPr>
          <p:cNvPr id="450" name="Google Shape;450;p51"/>
          <p:cNvSpPr txBox="1"/>
          <p:nvPr>
            <p:ph idx="1" type="body"/>
          </p:nvPr>
        </p:nvSpPr>
        <p:spPr>
          <a:xfrm>
            <a:off x="2689250" y="2161125"/>
            <a:ext cx="789300" cy="540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200" u="none" cap="none" strike="noStrike">
                <a:solidFill>
                  <a:schemeClr val="dk1"/>
                </a:solidFill>
                <a:latin typeface="Old Standard TT"/>
                <a:ea typeface="Old Standard TT"/>
                <a:cs typeface="Old Standard TT"/>
                <a:sym typeface="Old Standard TT"/>
              </a:rPr>
              <a:t>Turkish Teapot</a:t>
            </a:r>
            <a:endParaRPr b="0" i="0" sz="1200" u="none" cap="none" strike="noStrike">
              <a:solidFill>
                <a:schemeClr val="dk1"/>
              </a:solidFill>
              <a:latin typeface="Old Standard TT"/>
              <a:ea typeface="Old Standard TT"/>
              <a:cs typeface="Old Standard TT"/>
              <a:sym typeface="Old Standard TT"/>
            </a:endParaRPr>
          </a:p>
        </p:txBody>
      </p:sp>
      <p:cxnSp>
        <p:nvCxnSpPr>
          <p:cNvPr id="451" name="Google Shape;451;p51"/>
          <p:cNvCxnSpPr>
            <a:stCxn id="450" idx="3"/>
          </p:cNvCxnSpPr>
          <p:nvPr/>
        </p:nvCxnSpPr>
        <p:spPr>
          <a:xfrm flipH="1" rot="10800000">
            <a:off x="3478550" y="2149425"/>
            <a:ext cx="1120200" cy="282000"/>
          </a:xfrm>
          <a:prstGeom prst="straightConnector1">
            <a:avLst/>
          </a:prstGeom>
          <a:noFill/>
          <a:ln cap="flat" cmpd="sng" w="38100">
            <a:solidFill>
              <a:srgbClr val="CC0000"/>
            </a:solidFill>
            <a:prstDash val="solid"/>
            <a:round/>
            <a:headEnd len="sm" w="sm" type="none"/>
            <a:tailEnd len="med" w="med" type="triangle"/>
          </a:ln>
        </p:spPr>
      </p:cxnSp>
      <p:sp>
        <p:nvSpPr>
          <p:cNvPr id="452" name="Google Shape;452;p51"/>
          <p:cNvSpPr txBox="1"/>
          <p:nvPr>
            <p:ph idx="1" type="body"/>
          </p:nvPr>
        </p:nvSpPr>
        <p:spPr>
          <a:xfrm>
            <a:off x="4516075" y="4219225"/>
            <a:ext cx="10809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Desert Drake</a:t>
            </a:r>
            <a:endParaRPr b="0" i="0" sz="1200" u="none" cap="none" strike="noStrike">
              <a:solidFill>
                <a:schemeClr val="dk1"/>
              </a:solidFill>
              <a:latin typeface="Old Standard TT"/>
              <a:ea typeface="Old Standard TT"/>
              <a:cs typeface="Old Standard TT"/>
              <a:sym typeface="Old Standard TT"/>
            </a:endParaRPr>
          </a:p>
        </p:txBody>
      </p:sp>
      <p:cxnSp>
        <p:nvCxnSpPr>
          <p:cNvPr id="453" name="Google Shape;453;p51"/>
          <p:cNvCxnSpPr>
            <a:stCxn id="452" idx="0"/>
          </p:cNvCxnSpPr>
          <p:nvPr/>
        </p:nvCxnSpPr>
        <p:spPr>
          <a:xfrm rot="10800000">
            <a:off x="5028925" y="2602225"/>
            <a:ext cx="27600" cy="1617000"/>
          </a:xfrm>
          <a:prstGeom prst="straightConnector1">
            <a:avLst/>
          </a:prstGeom>
          <a:noFill/>
          <a:ln cap="flat" cmpd="sng" w="38100">
            <a:solidFill>
              <a:srgbClr val="CC0000"/>
            </a:solidFill>
            <a:prstDash val="solid"/>
            <a:round/>
            <a:headEnd len="sm" w="sm" type="none"/>
            <a:tailEnd len="med" w="med" type="triangle"/>
          </a:ln>
        </p:spPr>
      </p:cxnSp>
      <p:sp>
        <p:nvSpPr>
          <p:cNvPr id="454" name="Google Shape;454;p51"/>
          <p:cNvSpPr txBox="1"/>
          <p:nvPr>
            <p:ph idx="1" type="body"/>
          </p:nvPr>
        </p:nvSpPr>
        <p:spPr>
          <a:xfrm>
            <a:off x="7699675" y="2161125"/>
            <a:ext cx="1203000" cy="383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chemeClr val="dk1"/>
                </a:solidFill>
                <a:latin typeface="Old Standard TT"/>
                <a:ea typeface="Old Standard TT"/>
                <a:cs typeface="Old Standard TT"/>
                <a:sym typeface="Old Standard TT"/>
              </a:rPr>
              <a:t>Long Wan Die</a:t>
            </a:r>
            <a:endParaRPr b="0" i="0" sz="1200" u="none" cap="none" strike="noStrike">
              <a:solidFill>
                <a:schemeClr val="dk1"/>
              </a:solidFill>
              <a:latin typeface="Old Standard TT"/>
              <a:ea typeface="Old Standard TT"/>
              <a:cs typeface="Old Standard TT"/>
              <a:sym typeface="Old Standard TT"/>
            </a:endParaRPr>
          </a:p>
        </p:txBody>
      </p:sp>
      <p:cxnSp>
        <p:nvCxnSpPr>
          <p:cNvPr id="455" name="Google Shape;455;p51"/>
          <p:cNvCxnSpPr>
            <a:stCxn id="454" idx="1"/>
          </p:cNvCxnSpPr>
          <p:nvPr/>
        </p:nvCxnSpPr>
        <p:spPr>
          <a:xfrm rot="10800000">
            <a:off x="6049675" y="2304375"/>
            <a:ext cx="1650000" cy="48300"/>
          </a:xfrm>
          <a:prstGeom prst="straightConnector1">
            <a:avLst/>
          </a:prstGeom>
          <a:noFill/>
          <a:ln cap="flat" cmpd="sng" w="38100">
            <a:solidFill>
              <a:srgbClr val="CC0000"/>
            </a:solidFill>
            <a:prstDash val="solid"/>
            <a:round/>
            <a:headEnd len="sm" w="sm" type="none"/>
            <a:tailEnd len="med" w="med" type="triangle"/>
          </a:ln>
        </p:spPr>
      </p:cxnSp>
      <p:pic>
        <p:nvPicPr>
          <p:cNvPr id="456" name="Google Shape;456;p51"/>
          <p:cNvPicPr preferRelativeResize="0"/>
          <p:nvPr/>
        </p:nvPicPr>
        <p:blipFill>
          <a:blip r:embed="rId8">
            <a:alphaModFix/>
          </a:blip>
          <a:stretch>
            <a:fillRect/>
          </a:stretch>
        </p:blipFill>
        <p:spPr>
          <a:xfrm>
            <a:off x="7960499" y="1666525"/>
            <a:ext cx="834052" cy="459375"/>
          </a:xfrm>
          <a:prstGeom prst="rect">
            <a:avLst/>
          </a:prstGeom>
          <a:noFill/>
          <a:ln>
            <a:noFill/>
          </a:ln>
        </p:spPr>
      </p:pic>
      <p:pic>
        <p:nvPicPr>
          <p:cNvPr id="457" name="Google Shape;457;p51"/>
          <p:cNvPicPr preferRelativeResize="0"/>
          <p:nvPr/>
        </p:nvPicPr>
        <p:blipFill>
          <a:blip r:embed="rId9">
            <a:alphaModFix/>
          </a:blip>
          <a:stretch>
            <a:fillRect/>
          </a:stretch>
        </p:blipFill>
        <p:spPr>
          <a:xfrm>
            <a:off x="6367825" y="115458"/>
            <a:ext cx="789300" cy="434729"/>
          </a:xfrm>
          <a:prstGeom prst="rect">
            <a:avLst/>
          </a:prstGeom>
          <a:noFill/>
          <a:ln>
            <a:noFill/>
          </a:ln>
        </p:spPr>
      </p:pic>
      <p:pic>
        <p:nvPicPr>
          <p:cNvPr id="458" name="Google Shape;458;p51"/>
          <p:cNvPicPr preferRelativeResize="0"/>
          <p:nvPr/>
        </p:nvPicPr>
        <p:blipFill rotWithShape="1">
          <a:blip r:embed="rId10">
            <a:alphaModFix/>
          </a:blip>
          <a:srcRect b="0" l="9510" r="0" t="0"/>
          <a:stretch/>
        </p:blipFill>
        <p:spPr>
          <a:xfrm>
            <a:off x="261550" y="2297696"/>
            <a:ext cx="727800" cy="443002"/>
          </a:xfrm>
          <a:prstGeom prst="rect">
            <a:avLst/>
          </a:prstGeom>
          <a:noFill/>
          <a:ln>
            <a:noFill/>
          </a:ln>
        </p:spPr>
      </p:pic>
      <p:pic>
        <p:nvPicPr>
          <p:cNvPr id="459" name="Google Shape;459;p51"/>
          <p:cNvPicPr preferRelativeResize="0"/>
          <p:nvPr/>
        </p:nvPicPr>
        <p:blipFill>
          <a:blip r:embed="rId11">
            <a:alphaModFix/>
          </a:blip>
          <a:stretch>
            <a:fillRect/>
          </a:stretch>
        </p:blipFill>
        <p:spPr>
          <a:xfrm>
            <a:off x="775375" y="4051500"/>
            <a:ext cx="789300" cy="434729"/>
          </a:xfrm>
          <a:prstGeom prst="rect">
            <a:avLst/>
          </a:prstGeom>
          <a:noFill/>
          <a:ln>
            <a:noFill/>
          </a:ln>
        </p:spPr>
      </p:pic>
      <p:pic>
        <p:nvPicPr>
          <p:cNvPr id="460" name="Google Shape;460;p51"/>
          <p:cNvPicPr preferRelativeResize="0"/>
          <p:nvPr/>
        </p:nvPicPr>
        <p:blipFill>
          <a:blip r:embed="rId12">
            <a:alphaModFix/>
          </a:blip>
          <a:stretch>
            <a:fillRect/>
          </a:stretch>
        </p:blipFill>
        <p:spPr>
          <a:xfrm>
            <a:off x="2205175" y="4531872"/>
            <a:ext cx="950700" cy="523627"/>
          </a:xfrm>
          <a:prstGeom prst="rect">
            <a:avLst/>
          </a:prstGeom>
          <a:noFill/>
          <a:ln>
            <a:noFill/>
          </a:ln>
        </p:spPr>
      </p:pic>
      <p:pic>
        <p:nvPicPr>
          <p:cNvPr id="461" name="Google Shape;461;p51"/>
          <p:cNvPicPr preferRelativeResize="0"/>
          <p:nvPr/>
        </p:nvPicPr>
        <p:blipFill>
          <a:blip r:embed="rId13">
            <a:alphaModFix/>
          </a:blip>
          <a:stretch>
            <a:fillRect/>
          </a:stretch>
        </p:blipFill>
        <p:spPr>
          <a:xfrm>
            <a:off x="3286225" y="3310448"/>
            <a:ext cx="789300" cy="434750"/>
          </a:xfrm>
          <a:prstGeom prst="rect">
            <a:avLst/>
          </a:prstGeom>
          <a:noFill/>
          <a:ln>
            <a:noFill/>
          </a:ln>
        </p:spPr>
      </p:pic>
      <p:pic>
        <p:nvPicPr>
          <p:cNvPr id="462" name="Google Shape;462;p51"/>
          <p:cNvPicPr preferRelativeResize="0"/>
          <p:nvPr/>
        </p:nvPicPr>
        <p:blipFill>
          <a:blip r:embed="rId14">
            <a:alphaModFix/>
          </a:blip>
          <a:stretch>
            <a:fillRect/>
          </a:stretch>
        </p:blipFill>
        <p:spPr>
          <a:xfrm>
            <a:off x="5189400" y="615840"/>
            <a:ext cx="789300" cy="434732"/>
          </a:xfrm>
          <a:prstGeom prst="rect">
            <a:avLst/>
          </a:prstGeom>
          <a:noFill/>
          <a:ln>
            <a:noFill/>
          </a:ln>
        </p:spPr>
      </p:pic>
      <p:pic>
        <p:nvPicPr>
          <p:cNvPr id="463" name="Google Shape;463;p51"/>
          <p:cNvPicPr preferRelativeResize="0"/>
          <p:nvPr/>
        </p:nvPicPr>
        <p:blipFill>
          <a:blip r:embed="rId15">
            <a:alphaModFix/>
          </a:blip>
          <a:stretch>
            <a:fillRect/>
          </a:stretch>
        </p:blipFill>
        <p:spPr>
          <a:xfrm>
            <a:off x="6684350" y="4435062"/>
            <a:ext cx="950700" cy="523627"/>
          </a:xfrm>
          <a:prstGeom prst="rect">
            <a:avLst/>
          </a:prstGeom>
          <a:noFill/>
          <a:ln>
            <a:noFill/>
          </a:ln>
        </p:spPr>
      </p:pic>
      <p:pic>
        <p:nvPicPr>
          <p:cNvPr id="464" name="Google Shape;464;p51"/>
          <p:cNvPicPr preferRelativeResize="0"/>
          <p:nvPr/>
        </p:nvPicPr>
        <p:blipFill>
          <a:blip r:embed="rId16">
            <a:alphaModFix/>
          </a:blip>
          <a:stretch>
            <a:fillRect/>
          </a:stretch>
        </p:blipFill>
        <p:spPr>
          <a:xfrm>
            <a:off x="87225" y="515091"/>
            <a:ext cx="727800" cy="400859"/>
          </a:xfrm>
          <a:prstGeom prst="rect">
            <a:avLst/>
          </a:prstGeom>
          <a:noFill/>
          <a:ln>
            <a:noFill/>
          </a:ln>
        </p:spPr>
      </p:pic>
      <p:pic>
        <p:nvPicPr>
          <p:cNvPr id="465" name="Google Shape;465;p51"/>
          <p:cNvPicPr preferRelativeResize="0"/>
          <p:nvPr/>
        </p:nvPicPr>
        <p:blipFill>
          <a:blip r:embed="rId17">
            <a:alphaModFix/>
          </a:blip>
          <a:stretch>
            <a:fillRect/>
          </a:stretch>
        </p:blipFill>
        <p:spPr>
          <a:xfrm>
            <a:off x="7888802" y="4405825"/>
            <a:ext cx="1162197" cy="640072"/>
          </a:xfrm>
          <a:prstGeom prst="rect">
            <a:avLst/>
          </a:prstGeom>
          <a:noFill/>
          <a:ln>
            <a:noFill/>
          </a:ln>
        </p:spPr>
      </p:pic>
      <p:pic>
        <p:nvPicPr>
          <p:cNvPr id="466" name="Google Shape;466;p51"/>
          <p:cNvPicPr preferRelativeResize="0"/>
          <p:nvPr/>
        </p:nvPicPr>
        <p:blipFill>
          <a:blip r:embed="rId18">
            <a:alphaModFix/>
          </a:blip>
          <a:stretch>
            <a:fillRect/>
          </a:stretch>
        </p:blipFill>
        <p:spPr>
          <a:xfrm>
            <a:off x="4625501" y="4615976"/>
            <a:ext cx="789303" cy="434707"/>
          </a:xfrm>
          <a:prstGeom prst="rect">
            <a:avLst/>
          </a:prstGeom>
          <a:noFill/>
          <a:ln>
            <a:noFill/>
          </a:ln>
        </p:spPr>
      </p:pic>
      <p:pic>
        <p:nvPicPr>
          <p:cNvPr id="467" name="Google Shape;467;p51"/>
          <p:cNvPicPr preferRelativeResize="0"/>
          <p:nvPr/>
        </p:nvPicPr>
        <p:blipFill>
          <a:blip r:embed="rId19">
            <a:alphaModFix/>
          </a:blip>
          <a:stretch>
            <a:fillRect/>
          </a:stretch>
        </p:blipFill>
        <p:spPr>
          <a:xfrm>
            <a:off x="1608325" y="632800"/>
            <a:ext cx="727798" cy="400830"/>
          </a:xfrm>
          <a:prstGeom prst="rect">
            <a:avLst/>
          </a:prstGeom>
          <a:noFill/>
          <a:ln>
            <a:noFill/>
          </a:ln>
        </p:spPr>
      </p:pic>
      <p:pic>
        <p:nvPicPr>
          <p:cNvPr id="468" name="Google Shape;468;p51"/>
          <p:cNvPicPr preferRelativeResize="0"/>
          <p:nvPr/>
        </p:nvPicPr>
        <p:blipFill>
          <a:blip r:embed="rId20">
            <a:alphaModFix/>
          </a:blip>
          <a:stretch>
            <a:fillRect/>
          </a:stretch>
        </p:blipFill>
        <p:spPr>
          <a:xfrm>
            <a:off x="8120699" y="582025"/>
            <a:ext cx="950705" cy="554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6"/>
          <p:cNvSpPr txBox="1"/>
          <p:nvPr>
            <p:ph type="title"/>
          </p:nvPr>
        </p:nvSpPr>
        <p:spPr>
          <a:xfrm>
            <a:off x="159300" y="92300"/>
            <a:ext cx="8673300" cy="71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lang="en"/>
              <a:t>Part 1- An </a:t>
            </a:r>
            <a:r>
              <a:rPr b="0" i="0" lang="en" sz="3000" u="none" cap="none" strike="noStrike">
                <a:solidFill>
                  <a:schemeClr val="dk1"/>
                </a:solidFill>
                <a:latin typeface="Old Standard TT"/>
                <a:ea typeface="Old Standard TT"/>
                <a:cs typeface="Old Standard TT"/>
                <a:sym typeface="Old Standard TT"/>
              </a:rPr>
              <a:t>Intro</a:t>
            </a:r>
            <a:r>
              <a:rPr lang="en"/>
              <a:t>duction to </a:t>
            </a:r>
            <a:r>
              <a:rPr b="0" i="0" lang="en" sz="3000" u="none" cap="none" strike="noStrike">
                <a:solidFill>
                  <a:schemeClr val="dk1"/>
                </a:solidFill>
                <a:latin typeface="Old Standard TT"/>
                <a:ea typeface="Old Standard TT"/>
                <a:cs typeface="Old Standard TT"/>
                <a:sym typeface="Old Standard TT"/>
              </a:rPr>
              <a:t>Planet XY Biology </a:t>
            </a:r>
            <a:endParaRPr b="0" i="0" sz="3000" u="none" cap="none" strike="noStrike">
              <a:solidFill>
                <a:schemeClr val="dk1"/>
              </a:solidFill>
              <a:latin typeface="Old Standard TT"/>
              <a:ea typeface="Old Standard TT"/>
              <a:cs typeface="Old Standard TT"/>
              <a:sym typeface="Old Standard TT"/>
            </a:endParaRPr>
          </a:p>
        </p:txBody>
      </p:sp>
      <p:sp>
        <p:nvSpPr>
          <p:cNvPr id="88" name="Google Shape;88;p16"/>
          <p:cNvSpPr txBox="1"/>
          <p:nvPr>
            <p:ph idx="1" type="body"/>
          </p:nvPr>
        </p:nvSpPr>
        <p:spPr>
          <a:xfrm>
            <a:off x="69125" y="686875"/>
            <a:ext cx="6194400" cy="428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Bad Science ALERT- Critical thinking required!</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1" i="0" sz="6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Old Standard TT"/>
              <a:buNone/>
            </a:pPr>
            <a:r>
              <a:rPr b="1" i="0" lang="en" sz="1200" u="none" cap="none" strike="noStrike">
                <a:solidFill>
                  <a:srgbClr val="222222"/>
                </a:solidFill>
                <a:latin typeface="Arial"/>
                <a:ea typeface="Arial"/>
                <a:cs typeface="Arial"/>
                <a:sym typeface="Arial"/>
              </a:rPr>
              <a:t>Fiction:</a:t>
            </a:r>
            <a:r>
              <a:rPr b="1" i="0" lang="en" sz="1200" u="none" cap="none" strike="noStrike">
                <a:solidFill>
                  <a:srgbClr val="000000"/>
                </a:solidFill>
                <a:latin typeface="Arial"/>
                <a:ea typeface="Arial"/>
                <a:cs typeface="Arial"/>
                <a:sym typeface="Arial"/>
              </a:rPr>
              <a:t> </a:t>
            </a:r>
            <a:r>
              <a:rPr b="0" i="0" lang="en" sz="1200" u="none" cap="none" strike="noStrike">
                <a:solidFill>
                  <a:srgbClr val="000000"/>
                </a:solidFill>
                <a:latin typeface="Arial"/>
                <a:ea typeface="Arial"/>
                <a:cs typeface="Arial"/>
                <a:sym typeface="Arial"/>
              </a:rPr>
              <a:t>invention or fabrication as opposed to fact.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rgbClr val="000000"/>
                </a:solidFill>
                <a:latin typeface="Arial"/>
                <a:ea typeface="Arial"/>
                <a:cs typeface="Arial"/>
                <a:sym typeface="Arial"/>
              </a:rPr>
              <a:t>synonyms</a:t>
            </a:r>
            <a:r>
              <a:rPr b="0" i="0" lang="en" sz="1200" u="none" cap="none" strike="noStrike">
                <a:solidFill>
                  <a:srgbClr val="000000"/>
                </a:solidFill>
                <a:latin typeface="Arial"/>
                <a:ea typeface="Arial"/>
                <a:cs typeface="Arial"/>
                <a:sym typeface="Arial"/>
              </a:rPr>
              <a:t>:fabrication, invention, lies, fibs, untruth, falsehood, fantasy, nonsense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a:t>
            </a:r>
            <a:r>
              <a:rPr lang="en" sz="1200">
                <a:solidFill>
                  <a:srgbClr val="000000"/>
                </a:solidFill>
                <a:latin typeface="Arial"/>
                <a:ea typeface="Arial"/>
                <a:cs typeface="Arial"/>
                <a:sym typeface="Arial"/>
              </a:rPr>
              <a:t>The work </a:t>
            </a:r>
            <a:r>
              <a:rPr lang="en" sz="1200" u="sng">
                <a:solidFill>
                  <a:srgbClr val="000000"/>
                </a:solidFill>
                <a:latin typeface="Arial"/>
                <a:ea typeface="Arial"/>
                <a:cs typeface="Arial"/>
                <a:sym typeface="Arial"/>
              </a:rPr>
              <a:t>Alice in Wonderland</a:t>
            </a:r>
            <a:r>
              <a:rPr b="0" i="0" lang="en" sz="1200" u="none" cap="none" strike="noStrike">
                <a:solidFill>
                  <a:srgbClr val="000000"/>
                </a:solidFill>
                <a:latin typeface="Arial"/>
                <a:ea typeface="Arial"/>
                <a:cs typeface="Arial"/>
                <a:sym typeface="Arial"/>
              </a:rPr>
              <a:t> is </a:t>
            </a:r>
            <a:r>
              <a:rPr b="0" i="0" lang="en" sz="1200" u="none" cap="none" strike="noStrike">
                <a:solidFill>
                  <a:srgbClr val="000000"/>
                </a:solidFill>
                <a:latin typeface="Arial"/>
                <a:ea typeface="Arial"/>
                <a:cs typeface="Arial"/>
                <a:sym typeface="Arial"/>
              </a:rPr>
              <a:t>fiction</a:t>
            </a:r>
            <a:r>
              <a:rPr b="0" i="0" lang="en" sz="1200" u="none" cap="none" strike="noStrike">
                <a:solidFill>
                  <a:srgbClr val="000000"/>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Old Standard TT"/>
              <a:buNone/>
            </a:pPr>
            <a:r>
              <a:t/>
            </a:r>
            <a:endParaRPr b="0" i="0" sz="6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Old Standard TT"/>
              <a:buNone/>
            </a:pPr>
            <a:r>
              <a:rPr b="1" i="1" lang="en" sz="1600" u="none" cap="none" strike="noStrike">
                <a:solidFill>
                  <a:schemeClr val="dk1"/>
                </a:solidFill>
                <a:latin typeface="Old Standard TT"/>
                <a:ea typeface="Old Standard TT"/>
                <a:cs typeface="Old Standard TT"/>
                <a:sym typeface="Old Standard TT"/>
              </a:rPr>
              <a:t>DRAGON GENETICS</a:t>
            </a:r>
            <a:r>
              <a:rPr b="0" i="0" lang="en" sz="1600" u="none" cap="none" strike="noStrike">
                <a:solidFill>
                  <a:schemeClr val="dk1"/>
                </a:solidFill>
                <a:latin typeface="Old Standard TT"/>
                <a:ea typeface="Old Standard TT"/>
                <a:cs typeface="Old Standard TT"/>
                <a:sym typeface="Old Standard TT"/>
              </a:rPr>
              <a:t> is set on Planet XY. </a:t>
            </a:r>
            <a:r>
              <a:rPr lang="en" sz="1600"/>
              <a:t>This is b</a:t>
            </a:r>
            <a:r>
              <a:rPr b="0" i="0" lang="en" sz="1600" u="none" cap="none" strike="noStrike">
                <a:solidFill>
                  <a:schemeClr val="dk1"/>
                </a:solidFill>
                <a:latin typeface="Old Standard TT"/>
                <a:ea typeface="Old Standard TT"/>
                <a:cs typeface="Old Standard TT"/>
                <a:sym typeface="Old Standard TT"/>
              </a:rPr>
              <a:t>ecause </a:t>
            </a:r>
            <a:r>
              <a:rPr b="1" i="0" lang="en" sz="1600" u="none" cap="none" strike="noStrike">
                <a:solidFill>
                  <a:srgbClr val="000000"/>
                </a:solidFill>
                <a:latin typeface="Bree Serif"/>
                <a:ea typeface="Bree Serif"/>
                <a:cs typeface="Bree Serif"/>
                <a:sym typeface="Bree Serif"/>
              </a:rPr>
              <a:t>Dragons </a:t>
            </a:r>
            <a:r>
              <a:rPr b="0" i="0" lang="en" sz="1600" u="none" cap="none" strike="noStrike">
                <a:solidFill>
                  <a:schemeClr val="dk1"/>
                </a:solidFill>
                <a:latin typeface="Old Standard TT"/>
                <a:ea typeface="Old Standard TT"/>
                <a:cs typeface="Old Standard TT"/>
                <a:sym typeface="Old Standard TT"/>
              </a:rPr>
              <a:t>are more interesting to </a:t>
            </a:r>
            <a:r>
              <a:rPr b="0" i="1" lang="en" sz="1600" u="none" cap="none" strike="noStrike">
                <a:solidFill>
                  <a:schemeClr val="dk1"/>
                </a:solidFill>
                <a:latin typeface="Old Standard TT"/>
                <a:ea typeface="Old Standard TT"/>
                <a:cs typeface="Old Standard TT"/>
                <a:sym typeface="Old Standard TT"/>
              </a:rPr>
              <a:t>most </a:t>
            </a:r>
            <a:r>
              <a:rPr b="0" i="0" lang="en" sz="1600" u="none" cap="none" strike="noStrike">
                <a:solidFill>
                  <a:schemeClr val="dk1"/>
                </a:solidFill>
                <a:latin typeface="Old Standard TT"/>
                <a:ea typeface="Old Standard TT"/>
                <a:cs typeface="Old Standard TT"/>
                <a:sym typeface="Old Standard TT"/>
              </a:rPr>
              <a:t>students than pea plants or fruit flies</a:t>
            </a:r>
            <a:r>
              <a:rPr lang="en" sz="1600"/>
              <a:t>.</a:t>
            </a:r>
            <a:r>
              <a:rPr b="0" i="0" lang="en" sz="1600" u="none" cap="none" strike="noStrike">
                <a:solidFill>
                  <a:schemeClr val="dk1"/>
                </a:solidFill>
                <a:latin typeface="Old Standard TT"/>
                <a:ea typeface="Old Standard TT"/>
                <a:cs typeface="Old Standard TT"/>
                <a:sym typeface="Old Standard TT"/>
              </a:rPr>
              <a:t> </a:t>
            </a:r>
            <a:r>
              <a:rPr lang="en" sz="1600"/>
              <a:t>This lab </a:t>
            </a:r>
            <a:r>
              <a:rPr b="0" i="0" lang="en" sz="1600" u="none" cap="none" strike="noStrike">
                <a:solidFill>
                  <a:schemeClr val="dk1"/>
                </a:solidFill>
                <a:latin typeface="Old Standard TT"/>
                <a:ea typeface="Old Standard TT"/>
                <a:cs typeface="Old Standard TT"/>
                <a:sym typeface="Old Standard TT"/>
              </a:rPr>
              <a:t>will use little lies about dragons to tell big truths about how the basics (and a bit more) of genetics </a:t>
            </a:r>
            <a:r>
              <a:rPr lang="en" sz="1600"/>
              <a:t>dictate heredity</a:t>
            </a:r>
            <a:r>
              <a:rPr b="0" i="0" lang="en" sz="1600" u="none" cap="none" strike="noStrike">
                <a:solidFill>
                  <a:schemeClr val="dk1"/>
                </a:solidFill>
                <a:latin typeface="Old Standard TT"/>
                <a:ea typeface="Old Standard TT"/>
                <a:cs typeface="Old Standard TT"/>
                <a:sym typeface="Old Standard TT"/>
              </a:rPr>
              <a:t>.</a:t>
            </a:r>
            <a:endParaRPr b="0" i="0" sz="16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16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600" u="none" cap="none" strike="noStrike">
                <a:solidFill>
                  <a:schemeClr val="dk1"/>
                </a:solidFill>
                <a:latin typeface="Old Standard TT"/>
                <a:ea typeface="Old Standard TT"/>
                <a:cs typeface="Old Standard TT"/>
                <a:sym typeface="Old Standard TT"/>
              </a:rPr>
              <a:t>You will be aided in understanding of the </a:t>
            </a:r>
            <a:r>
              <a:rPr b="1" i="1" lang="en" sz="1600" u="sng" cap="none" strike="noStrike">
                <a:solidFill>
                  <a:schemeClr val="dk1"/>
                </a:solidFill>
                <a:latin typeface="Old Standard TT"/>
                <a:ea typeface="Old Standard TT"/>
                <a:cs typeface="Old Standard TT"/>
                <a:sym typeface="Old Standard TT"/>
              </a:rPr>
              <a:t>pseudoscience</a:t>
            </a:r>
            <a:r>
              <a:rPr b="0" i="0" lang="en" sz="1600" u="sng" cap="none" strike="noStrike">
                <a:solidFill>
                  <a:schemeClr val="dk1"/>
                </a:solidFill>
                <a:latin typeface="Old Standard TT"/>
                <a:ea typeface="Old Standard TT"/>
                <a:cs typeface="Old Standard TT"/>
                <a:sym typeface="Old Standard TT"/>
              </a:rPr>
              <a:t> </a:t>
            </a:r>
            <a:r>
              <a:rPr b="0" i="0" lang="en" sz="1600" u="none" cap="none" strike="noStrike">
                <a:solidFill>
                  <a:schemeClr val="dk1"/>
                </a:solidFill>
                <a:latin typeface="Old Standard TT"/>
                <a:ea typeface="Old Standard TT"/>
                <a:cs typeface="Old Standard TT"/>
                <a:sym typeface="Old Standard TT"/>
              </a:rPr>
              <a:t>of dragon biology by the writings of the Planet XY explorer Sir </a:t>
            </a:r>
            <a:r>
              <a:rPr lang="en" sz="1600"/>
              <a:t>De</a:t>
            </a:r>
            <a:r>
              <a:rPr b="0" i="0" lang="en" sz="1600" u="none" cap="none" strike="noStrike">
                <a:solidFill>
                  <a:schemeClr val="dk1"/>
                </a:solidFill>
                <a:latin typeface="Old Standard TT"/>
                <a:ea typeface="Old Standard TT"/>
                <a:cs typeface="Old Standard TT"/>
                <a:sym typeface="Old Standard TT"/>
              </a:rPr>
              <a:t>ric </a:t>
            </a:r>
            <a:r>
              <a:rPr lang="en" sz="1600"/>
              <a:t>Attenborough</a:t>
            </a:r>
            <a:r>
              <a:rPr b="0" i="0" lang="en" sz="1600" u="none" cap="none" strike="noStrike">
                <a:solidFill>
                  <a:schemeClr val="dk1"/>
                </a:solidFill>
                <a:latin typeface="Old Standard TT"/>
                <a:ea typeface="Old Standard TT"/>
                <a:cs typeface="Old Standard TT"/>
                <a:sym typeface="Old Standard TT"/>
              </a:rPr>
              <a:t> Nelson (no relation).</a:t>
            </a:r>
            <a:endParaRPr b="0" i="0" sz="16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b="0" i="0" sz="6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So.  	</a:t>
            </a:r>
            <a:r>
              <a:rPr b="0" i="0" lang="en" sz="2200" u="none" cap="none" strike="noStrike">
                <a:solidFill>
                  <a:schemeClr val="dk1"/>
                </a:solidFill>
                <a:latin typeface="Old Standard TT"/>
                <a:ea typeface="Old Standard TT"/>
                <a:cs typeface="Old Standard TT"/>
                <a:sym typeface="Old Standard TT"/>
              </a:rPr>
              <a:t>Genetics = science FACT	 </a:t>
            </a:r>
            <a:endParaRPr b="0" i="0" sz="2200" u="none" cap="none" strike="noStrike">
              <a:solidFill>
                <a:schemeClr val="dk1"/>
              </a:solidFill>
              <a:latin typeface="Old Standard TT"/>
              <a:ea typeface="Old Standard TT"/>
              <a:cs typeface="Old Standard TT"/>
              <a:sym typeface="Old Standard TT"/>
            </a:endParaRPr>
          </a:p>
          <a:p>
            <a:pPr indent="457200" lvl="0" marL="0" marR="0" rtl="0" algn="l">
              <a:lnSpc>
                <a:spcPct val="100000"/>
              </a:lnSpc>
              <a:spcBef>
                <a:spcPts val="0"/>
              </a:spcBef>
              <a:spcAft>
                <a:spcPts val="0"/>
              </a:spcAft>
              <a:buClr>
                <a:schemeClr val="dk1"/>
              </a:buClr>
              <a:buSzPts val="1800"/>
              <a:buFont typeface="Old Standard TT"/>
              <a:buNone/>
            </a:pPr>
            <a:r>
              <a:rPr b="0" i="0" lang="en" sz="2200" u="none" cap="none" strike="noStrike">
                <a:solidFill>
                  <a:schemeClr val="dk1"/>
                </a:solidFill>
                <a:latin typeface="Old Standard TT"/>
                <a:ea typeface="Old Standard TT"/>
                <a:cs typeface="Old Standard TT"/>
                <a:sym typeface="Old Standard TT"/>
              </a:rPr>
              <a:t>Dragons, and related dragon traits = fiction</a:t>
            </a:r>
            <a:endParaRPr b="0" i="0" sz="2200" u="none" cap="none" strike="noStrike">
              <a:solidFill>
                <a:schemeClr val="dk1"/>
              </a:solidFill>
              <a:latin typeface="Old Standard TT"/>
              <a:ea typeface="Old Standard TT"/>
              <a:cs typeface="Old Standard TT"/>
              <a:sym typeface="Old Standard TT"/>
            </a:endParaRPr>
          </a:p>
        </p:txBody>
      </p:sp>
      <p:pic>
        <p:nvPicPr>
          <p:cNvPr id="89" name="Google Shape;89;p16"/>
          <p:cNvPicPr preferRelativeResize="0"/>
          <p:nvPr/>
        </p:nvPicPr>
        <p:blipFill>
          <a:blip r:embed="rId3">
            <a:alphaModFix/>
          </a:blip>
          <a:stretch>
            <a:fillRect/>
          </a:stretch>
        </p:blipFill>
        <p:spPr>
          <a:xfrm>
            <a:off x="6415925" y="956600"/>
            <a:ext cx="2575674" cy="364315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52"/>
          <p:cNvSpPr txBox="1"/>
          <p:nvPr>
            <p:ph type="title"/>
          </p:nvPr>
        </p:nvSpPr>
        <p:spPr>
          <a:xfrm>
            <a:off x="505725" y="270350"/>
            <a:ext cx="5240400" cy="124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What is meant by </a:t>
            </a:r>
            <a:endParaRPr sz="3600"/>
          </a:p>
          <a:p>
            <a:pPr indent="0" lvl="0" marL="0" rtl="0" algn="ctr">
              <a:spcBef>
                <a:spcPts val="0"/>
              </a:spcBef>
              <a:spcAft>
                <a:spcPts val="0"/>
              </a:spcAft>
              <a:buNone/>
            </a:pPr>
            <a:r>
              <a:rPr lang="en" sz="3600"/>
              <a:t>a “typical” dragon?</a:t>
            </a:r>
            <a:endParaRPr sz="3600"/>
          </a:p>
        </p:txBody>
      </p:sp>
      <p:sp>
        <p:nvSpPr>
          <p:cNvPr id="474" name="Google Shape;474;p52"/>
          <p:cNvSpPr txBox="1"/>
          <p:nvPr>
            <p:ph idx="1" type="body"/>
          </p:nvPr>
        </p:nvSpPr>
        <p:spPr>
          <a:xfrm>
            <a:off x="304875" y="1695900"/>
            <a:ext cx="8648700" cy="32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17 sub species or “types” on Planet XY.  As a class you will be presented with a “typical”  member of each </a:t>
            </a:r>
            <a:r>
              <a:rPr lang="en"/>
              <a:t>subspecies</a:t>
            </a:r>
            <a:r>
              <a:rPr lang="en"/>
              <a:t>.  Pictured is either a male, or a female of the type.  Within each breed is </a:t>
            </a:r>
            <a:r>
              <a:rPr i="1" lang="en"/>
              <a:t>sometimes</a:t>
            </a:r>
            <a:r>
              <a:rPr lang="en"/>
              <a:t> a great deal of variety.  Not all dragons of a breed look like the pictured dragon </a:t>
            </a:r>
            <a:r>
              <a:rPr i="1" lang="en"/>
              <a:t>for some traits</a:t>
            </a:r>
            <a:r>
              <a:rPr lang="en"/>
              <a:t>. </a:t>
            </a:r>
            <a:r>
              <a:rPr i="1" lang="en"/>
              <a:t> </a:t>
            </a:r>
            <a:r>
              <a:rPr lang="en"/>
              <a:t>Any trait that is </a:t>
            </a:r>
            <a:r>
              <a:rPr i="1" lang="en"/>
              <a:t>heterozygous</a:t>
            </a:r>
            <a:r>
              <a:rPr lang="en"/>
              <a:t> in both parents will produce offspring where only ½ of them continue to be </a:t>
            </a:r>
            <a:r>
              <a:rPr i="1" lang="en"/>
              <a:t>heterozygous</a:t>
            </a:r>
            <a:r>
              <a:rPr lang="en"/>
              <a:t> for that trait.  The pictured dragon does represent our starting “typical” dragon.  Some breeds of dragon have a great deal of variety (the Carpathian), while others have very little variety (Komodo Bullroarer) within the breed.  Other than being purple (thus male) or having a pattern, there is no observable phenotypic external trait that distinguishes between a male and a female of a subspecies.  They know.</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53"/>
          <p:cNvSpPr txBox="1"/>
          <p:nvPr>
            <p:ph type="title"/>
          </p:nvPr>
        </p:nvSpPr>
        <p:spPr>
          <a:xfrm>
            <a:off x="142375" y="82025"/>
            <a:ext cx="2738100" cy="126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b="0" i="0" lang="en" sz="2400" u="none" cap="none" strike="noStrike">
                <a:solidFill>
                  <a:schemeClr val="dk1"/>
                </a:solidFill>
                <a:latin typeface="Old Standard TT"/>
                <a:ea typeface="Old Standard TT"/>
                <a:cs typeface="Old Standard TT"/>
                <a:sym typeface="Old Standard TT"/>
              </a:rPr>
              <a:t>Amazonian</a:t>
            </a:r>
            <a:endParaRPr b="0" i="0" sz="2400" u="none" cap="none" strike="noStrike">
              <a:solidFill>
                <a:schemeClr val="dk1"/>
              </a:solidFill>
              <a:latin typeface="Old Standard TT"/>
              <a:ea typeface="Old Standard TT"/>
              <a:cs typeface="Old Standard TT"/>
              <a:sym typeface="Old Standard TT"/>
            </a:endParaRPr>
          </a:p>
          <a:p>
            <a:pPr indent="0" lvl="0" marL="0" marR="0" rtl="0" algn="ctr">
              <a:lnSpc>
                <a:spcPct val="100000"/>
              </a:lnSpc>
              <a:spcBef>
                <a:spcPts val="0"/>
              </a:spcBef>
              <a:spcAft>
                <a:spcPts val="0"/>
              </a:spcAft>
              <a:buClr>
                <a:schemeClr val="dk1"/>
              </a:buClr>
              <a:buSzPts val="3000"/>
              <a:buFont typeface="Old Standard TT"/>
              <a:buNone/>
            </a:pPr>
            <a:r>
              <a:rPr b="0" i="0" lang="en" sz="2400" u="none" cap="none" strike="noStrike">
                <a:solidFill>
                  <a:schemeClr val="dk1"/>
                </a:solidFill>
                <a:latin typeface="Old Standard TT"/>
                <a:ea typeface="Old Standard TT"/>
                <a:cs typeface="Old Standard TT"/>
                <a:sym typeface="Old Standard TT"/>
              </a:rPr>
              <a:t>Dragon</a:t>
            </a:r>
            <a:endParaRPr b="0" i="0" sz="2400" u="none" cap="none" strike="noStrike">
              <a:solidFill>
                <a:schemeClr val="dk1"/>
              </a:solidFill>
              <a:latin typeface="Old Standard TT"/>
              <a:ea typeface="Old Standard TT"/>
              <a:cs typeface="Old Standard TT"/>
              <a:sym typeface="Old Standard TT"/>
            </a:endParaRPr>
          </a:p>
        </p:txBody>
      </p:sp>
      <p:sp>
        <p:nvSpPr>
          <p:cNvPr id="480" name="Google Shape;480;p53"/>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In all of my travels, the Amazonian Dragon is one of the more reclusive breeds of dragon on the planet.  The “ghosts of the forests” are unique in a number of ways.  The Amazonian dragon is one of the smallest of the dragon breeds.  Their coloration, size, and behavior make it very hard to see them in the lush greenery of the tropical rainforests which are its home. On an expedition up the Amazon river to observe this dragon I was told we twice passed a hiding dragon without me laying eyes on the dragon in question.  My first, and perhaps best, observation came while I sat in the shade of a tree sketching a leaf when I saw a young male in a clearing on the other side of the river taking a drink.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They are unusual in dragon types in that they spend most of their time, including sleeping, in the canopy of the lush rainforests that dominate the area.  The Amazonian dragon is somewhat unusual for showing no interest in swimming in the river that gives the region and dragon type its name.  The presence of electric eels in the murky waters may explain why the Amazonian breed feeds primarily on birds in many locations.  As long as the vast forest in which it lives stands, the Amazonian may continue to be the least understood of all the breeds</a:t>
            </a:r>
            <a:endParaRPr sz="900">
              <a:solidFill>
                <a:schemeClr val="dk1"/>
              </a:solidFill>
            </a:endParaRPr>
          </a:p>
          <a:p>
            <a:pPr indent="0" lvl="0" marL="0" rtl="0" algn="l">
              <a:spcBef>
                <a:spcPts val="0"/>
              </a:spcBef>
              <a:spcAft>
                <a:spcPts val="0"/>
              </a:spcAft>
              <a:buNone/>
            </a:pPr>
            <a:r>
              <a:t/>
            </a:r>
            <a:endParaRPr sz="900"/>
          </a:p>
        </p:txBody>
      </p:sp>
      <p:sp>
        <p:nvSpPr>
          <p:cNvPr id="481" name="Google Shape;481;p53"/>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Explain one phenotypic trait from the picture of the Amazonian Dragon and explain the survival advantage to have a population that is homozygous dominant for that trait.</a:t>
            </a:r>
            <a:endParaRPr/>
          </a:p>
        </p:txBody>
      </p:sp>
      <p:sp>
        <p:nvSpPr>
          <p:cNvPr id="482" name="Google Shape;482;p53"/>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483" name="Google Shape;483;p53"/>
          <p:cNvPicPr preferRelativeResize="0"/>
          <p:nvPr/>
        </p:nvPicPr>
        <p:blipFill>
          <a:blip r:embed="rId3">
            <a:alphaModFix/>
          </a:blip>
          <a:stretch>
            <a:fillRect/>
          </a:stretch>
        </p:blipFill>
        <p:spPr>
          <a:xfrm>
            <a:off x="3319715" y="0"/>
            <a:ext cx="5824285" cy="3207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54"/>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Quetzalcoatlus</a:t>
            </a:r>
            <a:endParaRPr b="0" i="0" sz="2400" u="none" cap="none" strike="noStrike">
              <a:solidFill>
                <a:schemeClr val="dk1"/>
              </a:solidFill>
              <a:latin typeface="Old Standard TT"/>
              <a:ea typeface="Old Standard TT"/>
              <a:cs typeface="Old Standard TT"/>
              <a:sym typeface="Old Standard TT"/>
            </a:endParaRPr>
          </a:p>
        </p:txBody>
      </p:sp>
      <p:sp>
        <p:nvSpPr>
          <p:cNvPr id="489" name="Google Shape;489;p54"/>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One of four types of dragons to develop a durable social symbiosis with the local human culture.  The large stone dragon platforms of Chichen Itza, Tikal, Caracol and elsewhere brought dragons into the very heart of Mesoamerican culture.  Entire cities were designed around the desire to have a mated pair of “the great Feathered Serpents” take up residence in a temple built for that purpose.  Legends have it that in the past another breed of dragon demanded human sacrifice, but that the great Quetzalcoatlus came to vanquish them forever.</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Quetzalcoatlus is unusual amongst dragons in its reaction to the</a:t>
            </a:r>
            <a:r>
              <a:rPr b="1" lang="en" sz="1000">
                <a:solidFill>
                  <a:schemeClr val="dk1"/>
                </a:solidFill>
              </a:rPr>
              <a:t> sex linked trait</a:t>
            </a:r>
            <a:r>
              <a:rPr lang="en" sz="1000">
                <a:solidFill>
                  <a:schemeClr val="dk1"/>
                </a:solidFill>
              </a:rPr>
              <a:t> “jeweled eye”.  Because of the discomfort daylight can cause stricken individuals, Quetzalcoatlus with this condition tend to be much more active at night just like other types.  What is unusual is the interest unaffected Quetzalcoatlus have in those with the trait.  This interest extends to the frequency with which all Quetzalcoatlus spend time out at night “singing” to the stars.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490" name="Google Shape;490;p54"/>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What creatures on planet Earth (now or in the past) also have the name Quetzalcoatlus?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
        <p:nvSpPr>
          <p:cNvPr id="491" name="Google Shape;491;p54"/>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492" name="Google Shape;492;p54"/>
          <p:cNvPicPr preferRelativeResize="0"/>
          <p:nvPr/>
        </p:nvPicPr>
        <p:blipFill>
          <a:blip r:embed="rId3">
            <a:alphaModFix/>
          </a:blip>
          <a:stretch>
            <a:fillRect/>
          </a:stretch>
        </p:blipFill>
        <p:spPr>
          <a:xfrm>
            <a:off x="3255815" y="0"/>
            <a:ext cx="5824285" cy="3207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5"/>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3000"/>
              <a:buFont typeface="Old Standard TT"/>
              <a:buNone/>
            </a:pPr>
            <a:r>
              <a:rPr lang="en" sz="2400"/>
              <a:t>Thunderbird aka Rocky Mountain Dragon</a:t>
            </a:r>
            <a:endParaRPr sz="2400"/>
          </a:p>
        </p:txBody>
      </p:sp>
      <p:sp>
        <p:nvSpPr>
          <p:cNvPr id="498" name="Google Shape;498;p55"/>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Thunderbird, aka the Rocky Mountain Dragon and aka the “Golden Eagle Spirit” is known for its beautiful golden feathers.  Though rarely a fire breather this dragon is able to produce an incredibly loud call that sounds like rolling thunder at a distance. Without a doubt it is the most prodigious of all dragon flyers.  So much so, I must confess, it makes it very hard to observe or contact.  Spending hours at altitudes much higher than its fellow dragons, sightings and interactions on the ground can be very rare.  Possessed of a unique secondary wing which is used to achieve the stunning aerial acrobatics for which this type is duly noted.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Coming together only to “dance in the air” this type tends to be solitary.  The Thunderbird rarely communicates with humans, even in individuals with the trait for human speech. I travelled to the territory of Seattle to try to make contact with a Thunderbird known to have had human conversations in the past but to no avail.  When they do actually speak to humans their words are given great consideration.  Admired for their independent nature, many examples of the money throughout the Northern Americas features the “Father and Mother of all Eagles”.</a:t>
            </a:r>
            <a:endParaRPr sz="1000">
              <a:solidFill>
                <a:schemeClr val="dk1"/>
              </a:solidFill>
            </a:endParaRPr>
          </a:p>
        </p:txBody>
      </p:sp>
      <p:sp>
        <p:nvSpPr>
          <p:cNvPr id="499" name="Google Shape;499;p55"/>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200">
                <a:solidFill>
                  <a:schemeClr val="dk1"/>
                </a:solidFill>
              </a:rPr>
              <a:t>Why might the trait for wings in dragons move from Glacier Dragons to Thunderbirds, but the feather trait not move from Thunderbirds to Glacier dragons as easily?</a:t>
            </a:r>
            <a:endParaRPr>
              <a:solidFill>
                <a:schemeClr val="dk1"/>
              </a:solidFill>
            </a:endParaRPr>
          </a:p>
        </p:txBody>
      </p:sp>
      <p:sp>
        <p:nvSpPr>
          <p:cNvPr id="500" name="Google Shape;500;p55"/>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01" name="Google Shape;501;p55"/>
          <p:cNvPicPr preferRelativeResize="0"/>
          <p:nvPr/>
        </p:nvPicPr>
        <p:blipFill>
          <a:blip r:embed="rId3">
            <a:alphaModFix/>
          </a:blip>
          <a:stretch>
            <a:fillRect/>
          </a:stretch>
        </p:blipFill>
        <p:spPr>
          <a:xfrm>
            <a:off x="3319715" y="0"/>
            <a:ext cx="5824285" cy="3207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56"/>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Glacier</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Dragon</a:t>
            </a:r>
            <a:endParaRPr sz="2400"/>
          </a:p>
        </p:txBody>
      </p:sp>
      <p:sp>
        <p:nvSpPr>
          <p:cNvPr id="507" name="Google Shape;507;p56"/>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Glacier Dragon is a bit of a mystery.  A very solitary dragon, few humans have encountered this dragon in the wild. Though found in the New World it shares many characteristics with its Old World cousins.  In particular this dragon shows no evidence of feathers.  It was once speculated that a wingless dragon ancestor arrived in the Americas and gave rise to the feathered trait.  If a winged dragon (in this case the Glacier) immigrated from Europe, that could explain the existence of the winged trait in Thunderbirds. What is in question is that if there is evidence for occasional interbreeding, why then is there no evidence for feathers moving into the Glacier dragon population.  I had the opportunity to speak with a Glacier dragon.  They can spend hours reciting histories.  Through questioning I am fairly certain that Ayita, the female Glacier I was conversing with, knew of none of her ancestors who had feathers.  It is odd for a breed to </a:t>
            </a:r>
            <a:r>
              <a:rPr lang="en" sz="900">
                <a:solidFill>
                  <a:schemeClr val="dk1"/>
                </a:solidFill>
              </a:rPr>
              <a:t>consistently</a:t>
            </a:r>
            <a:r>
              <a:rPr lang="en" sz="900">
                <a:solidFill>
                  <a:schemeClr val="dk1"/>
                </a:solidFill>
              </a:rPr>
              <a:t> have this </a:t>
            </a:r>
            <a:r>
              <a:rPr lang="en" sz="900">
                <a:solidFill>
                  <a:schemeClr val="dk1"/>
                </a:solidFill>
              </a:rPr>
              <a:t>ability</a:t>
            </a:r>
            <a:r>
              <a:rPr lang="en" sz="900">
                <a:solidFill>
                  <a:schemeClr val="dk1"/>
                </a:solidFill>
              </a:rPr>
              <a:t>, but they seldom get to use that trait.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Though the largest single colony of Glacier Dragons exists on Greenland, this dragon is found throughout the northern ice covered areas of the New World in small numbers.  I personally believe that the Glacier Dragon is descended from Saxon ancestors  I speculate that during the time of the last major glacial period, winged Saxon’s (or more properly, </a:t>
            </a:r>
            <a:r>
              <a:rPr i="1" lang="en" sz="900">
                <a:solidFill>
                  <a:schemeClr val="dk1"/>
                </a:solidFill>
              </a:rPr>
              <a:t>their</a:t>
            </a:r>
            <a:r>
              <a:rPr lang="en" sz="900">
                <a:solidFill>
                  <a:schemeClr val="dk1"/>
                </a:solidFill>
              </a:rPr>
              <a:t> ancestors) moved onto the ice that stretched across the Atlantic.  I say this in part based on my many conversations between Ayita and her mate which suggested to me that her dragon dialect seemed similar to the Saxon and less so with the Thunderbird dialect.</a:t>
            </a:r>
            <a:endParaRPr sz="900">
              <a:solidFill>
                <a:schemeClr val="dk1"/>
              </a:solidFill>
            </a:endParaRPr>
          </a:p>
        </p:txBody>
      </p:sp>
      <p:sp>
        <p:nvSpPr>
          <p:cNvPr id="508" name="Google Shape;508;p56"/>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Why would wingless ancestors result in wingless progeny?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
        <p:nvSpPr>
          <p:cNvPr id="509" name="Google Shape;509;p56"/>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10" name="Google Shape;510;p56"/>
          <p:cNvPicPr preferRelativeResize="0"/>
          <p:nvPr/>
        </p:nvPicPr>
        <p:blipFill>
          <a:blip r:embed="rId3">
            <a:alphaModFix/>
          </a:blip>
          <a:stretch>
            <a:fillRect/>
          </a:stretch>
        </p:blipFill>
        <p:spPr>
          <a:xfrm>
            <a:off x="3420575" y="0"/>
            <a:ext cx="5723425" cy="315212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pic>
        <p:nvPicPr>
          <p:cNvPr id="515" name="Google Shape;515;p57"/>
          <p:cNvPicPr preferRelativeResize="0"/>
          <p:nvPr/>
        </p:nvPicPr>
        <p:blipFill>
          <a:blip r:embed="rId3">
            <a:alphaModFix/>
          </a:blip>
          <a:stretch>
            <a:fillRect/>
          </a:stretch>
        </p:blipFill>
        <p:spPr>
          <a:xfrm>
            <a:off x="3319676" y="0"/>
            <a:ext cx="5824324" cy="3207706"/>
          </a:xfrm>
          <a:prstGeom prst="rect">
            <a:avLst/>
          </a:prstGeom>
          <a:noFill/>
          <a:ln>
            <a:noFill/>
          </a:ln>
        </p:spPr>
      </p:pic>
      <p:sp>
        <p:nvSpPr>
          <p:cNvPr id="516" name="Google Shape;516;p57"/>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Saxon Red</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Dragon</a:t>
            </a:r>
            <a:endParaRPr sz="2400"/>
          </a:p>
        </p:txBody>
      </p:sp>
      <p:sp>
        <p:nvSpPr>
          <p:cNvPr id="517" name="Google Shape;517;p57"/>
          <p:cNvSpPr txBox="1"/>
          <p:nvPr/>
        </p:nvSpPr>
        <p:spPr>
          <a:xfrm>
            <a:off x="63900" y="3207675"/>
            <a:ext cx="9016200" cy="193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This distinctive subspecies has only 1 color, RED.  Even male color patterns are often hard to see as any color is shifted to a reddish hue. The Saxon Red is often drawn with a long and spiked serpent’s tongue and with horns much shorter than normally found in this breed..  This reflects the fact that, although the Saxon Red has developed an ongoing social interaction with the humans in this region, this interaction sometimes has the appearance of a family squabble.  Officially made “the protector of Britain” in 1066, some Saxon Reds have even been knighted, and a total of 9 </a:t>
            </a:r>
            <a:r>
              <a:rPr lang="en" sz="1000">
                <a:solidFill>
                  <a:schemeClr val="dk1"/>
                </a:solidFill>
              </a:rPr>
              <a:t>speaking</a:t>
            </a:r>
            <a:r>
              <a:rPr lang="en" sz="1000">
                <a:solidFill>
                  <a:schemeClr val="dk1"/>
                </a:solidFill>
              </a:rPr>
              <a:t> dragons have held seats in Parliament.  In these interactions some members of </a:t>
            </a:r>
            <a:r>
              <a:rPr lang="en" sz="1000">
                <a:solidFill>
                  <a:schemeClr val="dk1"/>
                </a:solidFill>
              </a:rPr>
              <a:t>Parliament</a:t>
            </a:r>
            <a:r>
              <a:rPr lang="en" sz="1000">
                <a:solidFill>
                  <a:schemeClr val="dk1"/>
                </a:solidFill>
              </a:rPr>
              <a:t> found them hard to “understand.”  Some humans blamed this on the dragons for their ability to speak but not listen, something I have never observed.  Long horns are prized in Saxon Red’s and the short horns and spiked </a:t>
            </a:r>
            <a:r>
              <a:rPr lang="en" sz="1000">
                <a:solidFill>
                  <a:schemeClr val="dk1"/>
                </a:solidFill>
              </a:rPr>
              <a:t>tongue</a:t>
            </a:r>
            <a:r>
              <a:rPr lang="en" sz="1000">
                <a:solidFill>
                  <a:schemeClr val="dk1"/>
                </a:solidFill>
              </a:rPr>
              <a:t> captures a moment in an </a:t>
            </a:r>
            <a:r>
              <a:rPr lang="en" sz="1000">
                <a:solidFill>
                  <a:schemeClr val="dk1"/>
                </a:solidFill>
              </a:rPr>
              <a:t>ongoing</a:t>
            </a:r>
            <a:r>
              <a:rPr lang="en" sz="1000">
                <a:solidFill>
                  <a:schemeClr val="dk1"/>
                </a:solidFill>
              </a:rPr>
              <a:t> social squabble between human and dragon </a:t>
            </a:r>
            <a:r>
              <a:rPr lang="en" sz="1000">
                <a:solidFill>
                  <a:schemeClr val="dk1"/>
                </a:solidFill>
              </a:rPr>
              <a:t>where</a:t>
            </a:r>
            <a:r>
              <a:rPr lang="en" sz="1000">
                <a:solidFill>
                  <a:schemeClr val="dk1"/>
                </a:solidFill>
              </a:rPr>
              <a:t> this </a:t>
            </a:r>
            <a:r>
              <a:rPr lang="en" sz="1000">
                <a:solidFill>
                  <a:schemeClr val="dk1"/>
                </a:solidFill>
              </a:rPr>
              <a:t>squabble</a:t>
            </a:r>
            <a:r>
              <a:rPr lang="en" sz="1000">
                <a:solidFill>
                  <a:schemeClr val="dk1"/>
                </a:solidFill>
              </a:rPr>
              <a:t> became more public..</a:t>
            </a:r>
            <a:endParaRPr sz="1000">
              <a:solidFill>
                <a:schemeClr val="dk1"/>
              </a:solidFill>
            </a:endParaRPr>
          </a:p>
          <a:p>
            <a:pPr indent="0" lvl="0" marL="0" rtl="0" algn="l">
              <a:lnSpc>
                <a:spcPct val="115000"/>
              </a:lnSpc>
              <a:spcBef>
                <a:spcPts val="1600"/>
              </a:spcBef>
              <a:spcAft>
                <a:spcPts val="1600"/>
              </a:spcAft>
              <a:buNone/>
            </a:pPr>
            <a:r>
              <a:rPr lang="en" sz="1000">
                <a:solidFill>
                  <a:schemeClr val="dk1"/>
                </a:solidFill>
              </a:rPr>
              <a:t>Having grown up with the Saxon Red I admit that it is hard to be a “neutral” observer on this type.  Some Saxon Reds become “nuisance” dragons when they invade a castle looking for treasure. The Queen is reported to have stated “We are not amused” after one such intrusion.</a:t>
            </a:r>
            <a:endParaRPr sz="1000">
              <a:solidFill>
                <a:schemeClr val="dk1"/>
              </a:solidFill>
            </a:endParaRPr>
          </a:p>
        </p:txBody>
      </p:sp>
      <p:sp>
        <p:nvSpPr>
          <p:cNvPr id="518" name="Google Shape;518;p57"/>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What are some instances in which interaction with humans has changed a species?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
        <p:nvSpPr>
          <p:cNvPr id="519" name="Google Shape;519;p57"/>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20" name="Google Shape;520;p57"/>
          <p:cNvPicPr preferRelativeResize="0"/>
          <p:nvPr/>
        </p:nvPicPr>
        <p:blipFill rotWithShape="1">
          <a:blip r:embed="rId4">
            <a:alphaModFix/>
          </a:blip>
          <a:srcRect b="0" l="0" r="0" t="0"/>
          <a:stretch/>
        </p:blipFill>
        <p:spPr>
          <a:xfrm>
            <a:off x="3319675" y="-1"/>
            <a:ext cx="1317699" cy="1023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58"/>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Carpathian</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Dragon</a:t>
            </a:r>
            <a:endParaRPr sz="2400"/>
          </a:p>
        </p:txBody>
      </p:sp>
      <p:sp>
        <p:nvSpPr>
          <p:cNvPr id="526" name="Google Shape;526;p58"/>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Study of the Carpathian should be mandatory for every dragon naturalist.  Believed to be resemble and be directly descended from one of the first dragons, the Carpathian dragon has a great deal of variety within this breed.  Lacking only feathers, every other trait found in dragon breeds around planet XY can be found in various members of this dragon.  This species has had a difficult relationship with humans given its tendency to lust over and hoard treasure.  The great “Hete’ro” was a Carpathian dragon.</a:t>
            </a:r>
            <a:endParaRPr sz="1000">
              <a:solidFill>
                <a:schemeClr val="dk1"/>
              </a:solidFill>
            </a:endParaRPr>
          </a:p>
          <a:p>
            <a:pPr indent="0" lvl="0" marL="0" rtl="0" algn="l">
              <a:lnSpc>
                <a:spcPct val="115000"/>
              </a:lnSpc>
              <a:spcBef>
                <a:spcPts val="1600"/>
              </a:spcBef>
              <a:spcAft>
                <a:spcPts val="1600"/>
              </a:spcAft>
              <a:buNone/>
            </a:pPr>
            <a:r>
              <a:rPr lang="en" sz="1000">
                <a:solidFill>
                  <a:schemeClr val="dk1"/>
                </a:solidFill>
              </a:rPr>
              <a:t>It can be difficult physically to work with this type.  Living as they do in very rugged and mountainous terrain,   it can be the effort of an entire day just to get close, only to have the dragon fly away just as you reach their perch.  Their choice of home balances their treasure lust in classifying this dragon as a “nuisance”.  That being said I would advise researchers to bring a gift and </a:t>
            </a:r>
            <a:r>
              <a:rPr i="1" lang="en" sz="1000">
                <a:solidFill>
                  <a:schemeClr val="dk1"/>
                </a:solidFill>
              </a:rPr>
              <a:t>leave</a:t>
            </a:r>
            <a:r>
              <a:rPr lang="en" sz="1000">
                <a:solidFill>
                  <a:schemeClr val="dk1"/>
                </a:solidFill>
              </a:rPr>
              <a:t> a gift.  Necklaces and rings are always accepted.</a:t>
            </a:r>
            <a:endParaRPr sz="1000">
              <a:solidFill>
                <a:schemeClr val="dk1"/>
              </a:solidFill>
            </a:endParaRPr>
          </a:p>
        </p:txBody>
      </p:sp>
      <p:sp>
        <p:nvSpPr>
          <p:cNvPr id="527" name="Google Shape;527;p58"/>
          <p:cNvSpPr txBox="1"/>
          <p:nvPr/>
        </p:nvSpPr>
        <p:spPr>
          <a:xfrm>
            <a:off x="190675" y="1192625"/>
            <a:ext cx="2641500" cy="159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How do recessive genetic traits, especially those for diseases, hide for long periods of time in a population?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
        <p:nvSpPr>
          <p:cNvPr id="528" name="Google Shape;528;p58"/>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29" name="Google Shape;529;p58"/>
          <p:cNvPicPr preferRelativeResize="0"/>
          <p:nvPr/>
        </p:nvPicPr>
        <p:blipFill>
          <a:blip r:embed="rId3">
            <a:alphaModFix/>
          </a:blip>
          <a:stretch>
            <a:fillRect/>
          </a:stretch>
        </p:blipFill>
        <p:spPr>
          <a:xfrm>
            <a:off x="3319725" y="0"/>
            <a:ext cx="5824277" cy="32076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59"/>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Turkish</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Teapot</a:t>
            </a:r>
            <a:endParaRPr sz="2400"/>
          </a:p>
        </p:txBody>
      </p:sp>
      <p:sp>
        <p:nvSpPr>
          <p:cNvPr id="535" name="Google Shape;535;p59"/>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Regrettably treasure lust hits this always fire breathing dragon hard.  Today, this breed is exceedingly rare as it was hunted almost to extinction given its tendency to burn villages and ports to gain new treasure to add to its hoard.  The “Dragon Crusades” during the middle ages saw the first attempts by humans to restrict the range of this dragon away from trade and pilgrimage routes.  Twice this breed has been declared extinct.  In a discovery that likely saved the breed it was found that Teapots that exhibit a lust for treasure could be preoccupied by ornate jeweled eggs.  Today a disco ball and light can completely satiate the treasure lust in most.  </a:t>
            </a:r>
            <a:endParaRPr sz="1000">
              <a:solidFill>
                <a:schemeClr val="dk1"/>
              </a:solidFill>
            </a:endParaRPr>
          </a:p>
          <a:p>
            <a:pPr indent="0" lvl="0" marL="0" rtl="0" algn="l">
              <a:lnSpc>
                <a:spcPct val="115000"/>
              </a:lnSpc>
              <a:spcBef>
                <a:spcPts val="1600"/>
              </a:spcBef>
              <a:spcAft>
                <a:spcPts val="1600"/>
              </a:spcAft>
              <a:buNone/>
            </a:pPr>
            <a:r>
              <a:rPr lang="en" sz="1000">
                <a:solidFill>
                  <a:schemeClr val="dk1"/>
                </a:solidFill>
              </a:rPr>
              <a:t>Once known as “the Sultan’s Flame” it is today known most simply as “the Teapot” for the frequency of its use of fire. It is believed that it was the inspiration for the advent of “Greek Fire”, the first example of a human engineered flamethrower.  The flame of a Turkish Teapot burns measurably hotter than any other known dragon breed.  The biomechanics of this is not well understood as so few specimens with preserved soft tissue are to be found and living specimens have never been known to submit to a physical examination.</a:t>
            </a:r>
            <a:endParaRPr sz="1000">
              <a:solidFill>
                <a:schemeClr val="dk1"/>
              </a:solidFill>
            </a:endParaRPr>
          </a:p>
        </p:txBody>
      </p:sp>
      <p:sp>
        <p:nvSpPr>
          <p:cNvPr id="536" name="Google Shape;536;p59"/>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How does the Bombardier Beetle create its caustic spray?</a:t>
            </a:r>
            <a:endParaRPr>
              <a:solidFill>
                <a:schemeClr val="dk1"/>
              </a:solidFill>
            </a:endParaRPr>
          </a:p>
        </p:txBody>
      </p:sp>
      <p:sp>
        <p:nvSpPr>
          <p:cNvPr id="537" name="Google Shape;537;p59"/>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38" name="Google Shape;538;p59"/>
          <p:cNvPicPr preferRelativeResize="0"/>
          <p:nvPr/>
        </p:nvPicPr>
        <p:blipFill>
          <a:blip r:embed="rId3">
            <a:alphaModFix/>
          </a:blip>
          <a:stretch>
            <a:fillRect/>
          </a:stretch>
        </p:blipFill>
        <p:spPr>
          <a:xfrm>
            <a:off x="3319670" y="0"/>
            <a:ext cx="5824332" cy="32077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60"/>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Dessert</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Drake</a:t>
            </a:r>
            <a:endParaRPr sz="2400"/>
          </a:p>
        </p:txBody>
      </p:sp>
      <p:sp>
        <p:nvSpPr>
          <p:cNvPr id="544" name="Google Shape;544;p60"/>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A friend from the region once told me “When God created the Desert Drake, they wanted to be sure no fool human would </a:t>
            </a:r>
            <a:r>
              <a:rPr i="1" lang="en" sz="1000">
                <a:solidFill>
                  <a:schemeClr val="dk1"/>
                </a:solidFill>
              </a:rPr>
              <a:t>EVER</a:t>
            </a:r>
            <a:r>
              <a:rPr lang="en" sz="1000">
                <a:solidFill>
                  <a:schemeClr val="dk1"/>
                </a:solidFill>
              </a:rPr>
              <a:t> think to ride one!”  Very proud, the drake is a wingless dragon.  Though it can fly it rarely does, and then only to mate.  This is due in part to the many adaptations it has to carry enormous amounts of water.  It is said that an adult can drink an oasis dry and not have to drink again for an entire year, a claim I have yet to witness and verify.  It is interesting to note that the larger and more muscular chest and rear legs associated with a winged dragon are found in the drake, here used to support a the large weight of water.</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The Desert Drake’s treasure lust is very “transactional”.  Having treasure means you can trade treasure.  For hundreds of years caravans of humans, drakes, and specially bred and raised camels moved goods and information through hostile environments.  Though direct involvement in human commerce is rare in most dragons, the Desert Drake is a notable exception.  To this day many banks have a Desert Drake as an honorary board member.</a:t>
            </a:r>
            <a:endParaRPr sz="1000">
              <a:solidFill>
                <a:schemeClr val="dk1"/>
              </a:solidFill>
            </a:endParaRPr>
          </a:p>
        </p:txBody>
      </p:sp>
      <p:sp>
        <p:nvSpPr>
          <p:cNvPr id="545" name="Google Shape;545;p60"/>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Research and provide two examples of “social” behaviors that appear to be inherited in animals on Planet Earth. </a:t>
            </a:r>
            <a:endParaRPr>
              <a:solidFill>
                <a:schemeClr val="dk1"/>
              </a:solidFill>
            </a:endParaRPr>
          </a:p>
        </p:txBody>
      </p:sp>
      <p:sp>
        <p:nvSpPr>
          <p:cNvPr id="546" name="Google Shape;546;p60"/>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47" name="Google Shape;547;p60"/>
          <p:cNvPicPr preferRelativeResize="0"/>
          <p:nvPr/>
        </p:nvPicPr>
        <p:blipFill>
          <a:blip r:embed="rId3">
            <a:alphaModFix/>
          </a:blip>
          <a:stretch>
            <a:fillRect/>
          </a:stretch>
        </p:blipFill>
        <p:spPr>
          <a:xfrm>
            <a:off x="3873150" y="0"/>
            <a:ext cx="5270839" cy="290287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1"/>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Savannah</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Dragon</a:t>
            </a:r>
            <a:endParaRPr sz="2400"/>
          </a:p>
        </p:txBody>
      </p:sp>
      <p:sp>
        <p:nvSpPr>
          <p:cNvPr id="553" name="Google Shape;553;p61"/>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A safari to Africa’s rich grassland </a:t>
            </a:r>
            <a:r>
              <a:rPr lang="en" sz="1000">
                <a:solidFill>
                  <a:schemeClr val="dk1"/>
                </a:solidFill>
              </a:rPr>
              <a:t>savannas</a:t>
            </a:r>
            <a:r>
              <a:rPr lang="en" sz="1000">
                <a:solidFill>
                  <a:schemeClr val="dk1"/>
                </a:solidFill>
              </a:rPr>
              <a:t> should be a mandatory pilgrimage for any biologist/naturalist.  In my experience nowhere else is it possible to, from a single observation post, see so much of nature “red in tooth and claw”.   The unquestionable “King of the Jungle”, the Savannah dragon is the only dragon breed known to use venom.  It’s tail spike is hollow, and designed much in the same way a scorpion’s sting is designed.  The venom calms the prey as its heart slowly stops beating.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Sometimes referred to as the “elephant thief”, Savanna</a:t>
            </a:r>
            <a:r>
              <a:rPr lang="en" sz="1000">
                <a:solidFill>
                  <a:schemeClr val="dk1"/>
                </a:solidFill>
              </a:rPr>
              <a:t>h</a:t>
            </a:r>
            <a:r>
              <a:rPr lang="en" sz="1000">
                <a:solidFill>
                  <a:schemeClr val="dk1"/>
                </a:solidFill>
              </a:rPr>
              <a:t>s have been known to share an elephant kill.  However, given the opportunity, the preferred prey is the hippopotamus. The Savannah Dragon is more a herder than a true hunter.  Savanna</a:t>
            </a:r>
            <a:r>
              <a:rPr lang="en" sz="1000">
                <a:solidFill>
                  <a:schemeClr val="dk1"/>
                </a:solidFill>
              </a:rPr>
              <a:t>h</a:t>
            </a:r>
            <a:r>
              <a:rPr lang="en" sz="1000">
                <a:solidFill>
                  <a:schemeClr val="dk1"/>
                </a:solidFill>
              </a:rPr>
              <a:t> dragons seem to work collectively to keep prey stocks of select animals healthy.  This includes interfering in the hunts of local human populations.  On balance, the Savannah fully respects the concept that domesticated animals are not potential prey.  A local friend and colleague of mine once assured me that the big game of the Savannah was safe from human overhunting so long as the King of the Jungle was in the skies.</a:t>
            </a:r>
            <a:endParaRPr sz="1000">
              <a:solidFill>
                <a:schemeClr val="dk1"/>
              </a:solidFill>
            </a:endParaRPr>
          </a:p>
        </p:txBody>
      </p:sp>
      <p:sp>
        <p:nvSpPr>
          <p:cNvPr id="554" name="Google Shape;554;p61"/>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How did venom evolve in snakes on Earth?</a:t>
            </a:r>
            <a:endParaRPr>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 u="sng">
                <a:solidFill>
                  <a:srgbClr val="1155CC"/>
                </a:solidFill>
                <a:hlinkClick r:id="rId3"/>
              </a:rPr>
              <a:t>https://www.youtube.com/watch?v=G4VINRUe_o4</a:t>
            </a:r>
            <a:endParaRPr>
              <a:solidFill>
                <a:schemeClr val="dk1"/>
              </a:solidFill>
            </a:endParaRPr>
          </a:p>
        </p:txBody>
      </p:sp>
      <p:sp>
        <p:nvSpPr>
          <p:cNvPr id="555" name="Google Shape;555;p61"/>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56" name="Google Shape;556;p61"/>
          <p:cNvPicPr preferRelativeResize="0"/>
          <p:nvPr/>
        </p:nvPicPr>
        <p:blipFill>
          <a:blip r:embed="rId4">
            <a:alphaModFix/>
          </a:blip>
          <a:stretch>
            <a:fillRect/>
          </a:stretch>
        </p:blipFill>
        <p:spPr>
          <a:xfrm>
            <a:off x="3370525" y="-2"/>
            <a:ext cx="5824277" cy="3207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7"/>
          <p:cNvSpPr txBox="1"/>
          <p:nvPr>
            <p:ph type="title"/>
          </p:nvPr>
        </p:nvSpPr>
        <p:spPr>
          <a:xfrm>
            <a:off x="92250" y="113175"/>
            <a:ext cx="8798400" cy="85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The world and humans of Planet XY </a:t>
            </a:r>
            <a:endParaRPr b="0" i="0" sz="30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3000"/>
              <a:buFont typeface="Old Standard TT"/>
              <a:buNone/>
            </a:pPr>
            <a:r>
              <a:t/>
            </a:r>
            <a:endParaRPr b="0" i="0" sz="3000" u="none" cap="none" strike="noStrike">
              <a:solidFill>
                <a:schemeClr val="dk1"/>
              </a:solidFill>
              <a:latin typeface="Old Standard TT"/>
              <a:ea typeface="Old Standard TT"/>
              <a:cs typeface="Old Standard TT"/>
              <a:sym typeface="Old Standard TT"/>
            </a:endParaRPr>
          </a:p>
        </p:txBody>
      </p:sp>
      <p:sp>
        <p:nvSpPr>
          <p:cNvPr id="95" name="Google Shape;95;p17"/>
          <p:cNvSpPr txBox="1"/>
          <p:nvPr>
            <p:ph idx="1" type="body"/>
          </p:nvPr>
        </p:nvSpPr>
        <p:spPr>
          <a:xfrm>
            <a:off x="92250" y="1006375"/>
            <a:ext cx="8959500" cy="399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ld Standard TT"/>
              <a:buNone/>
            </a:pPr>
            <a:r>
              <a:rPr b="0" i="0" lang="en" sz="1400" u="none" cap="none" strike="noStrike">
                <a:solidFill>
                  <a:schemeClr val="dk1"/>
                </a:solidFill>
                <a:latin typeface="Old Standard TT"/>
                <a:ea typeface="Old Standard TT"/>
                <a:cs typeface="Old Standard TT"/>
                <a:sym typeface="Old Standard TT"/>
              </a:rPr>
              <a:t>Th</a:t>
            </a:r>
            <a:r>
              <a:rPr lang="en" sz="1400"/>
              <a:t>is lab is set on</a:t>
            </a:r>
            <a:r>
              <a:rPr b="0" i="0" lang="en" sz="1400" u="none" cap="none" strike="noStrike">
                <a:solidFill>
                  <a:schemeClr val="dk1"/>
                </a:solidFill>
                <a:latin typeface="Old Standard TT"/>
                <a:ea typeface="Old Standard TT"/>
                <a:cs typeface="Old Standard TT"/>
                <a:sym typeface="Old Standard TT"/>
              </a:rPr>
              <a:t> </a:t>
            </a:r>
            <a:r>
              <a:rPr lang="en" sz="1400"/>
              <a:t>“</a:t>
            </a:r>
            <a:r>
              <a:rPr b="0" i="0" lang="en" sz="1400" u="none" cap="none" strike="noStrike">
                <a:solidFill>
                  <a:schemeClr val="dk1"/>
                </a:solidFill>
                <a:latin typeface="Old Standard TT"/>
                <a:ea typeface="Old Standard TT"/>
                <a:cs typeface="Old Standard TT"/>
                <a:sym typeface="Old Standard TT"/>
              </a:rPr>
              <a:t>Planet XY</a:t>
            </a:r>
            <a:r>
              <a:rPr lang="en" sz="1400"/>
              <a:t>”</a:t>
            </a:r>
            <a:r>
              <a:rPr b="0" i="0" lang="en" sz="1400" u="none" cap="none" strike="noStrike">
                <a:solidFill>
                  <a:schemeClr val="dk1"/>
                </a:solidFill>
                <a:latin typeface="Old Standard TT"/>
                <a:ea typeface="Old Standard TT"/>
                <a:cs typeface="Old Standard TT"/>
                <a:sym typeface="Old Standard TT"/>
              </a:rPr>
              <a:t>.  Planet XY is very similar to our Earth.  It has the same geolog</a:t>
            </a:r>
            <a:r>
              <a:rPr lang="en" sz="1400"/>
              <a:t>ic history</a:t>
            </a:r>
            <a:r>
              <a:rPr b="0" i="0" lang="en" sz="1400" u="none" cap="none" strike="noStrike">
                <a:solidFill>
                  <a:schemeClr val="dk1"/>
                </a:solidFill>
                <a:latin typeface="Old Standard TT"/>
                <a:ea typeface="Old Standard TT"/>
                <a:cs typeface="Old Standard TT"/>
                <a:sym typeface="Old Standard TT"/>
              </a:rPr>
              <a:t> as planet Earth, so the continents look the same as </a:t>
            </a:r>
            <a:r>
              <a:rPr lang="en" sz="1400"/>
              <a:t>Earth</a:t>
            </a:r>
            <a:r>
              <a:rPr b="0" i="0" lang="en" sz="1400" u="none" cap="none" strike="noStrike">
                <a:solidFill>
                  <a:schemeClr val="dk1"/>
                </a:solidFill>
                <a:latin typeface="Old Standard TT"/>
                <a:ea typeface="Old Standard TT"/>
                <a:cs typeface="Old Standard TT"/>
                <a:sym typeface="Old Standard TT"/>
              </a:rPr>
              <a:t>.  Th</a:t>
            </a:r>
            <a:r>
              <a:rPr lang="en" sz="1400"/>
              <a:t>e</a:t>
            </a:r>
            <a:r>
              <a:rPr b="0" i="0" lang="en" sz="1400" u="none" cap="none" strike="noStrike">
                <a:solidFill>
                  <a:schemeClr val="dk1"/>
                </a:solidFill>
                <a:latin typeface="Old Standard TT"/>
                <a:ea typeface="Old Standard TT"/>
                <a:cs typeface="Old Standard TT"/>
                <a:sym typeface="Old Standard TT"/>
              </a:rPr>
              <a:t> only difference is the evolution of Dragons.  Planet XY also evolved humans.  Humans DO NOT hunt dragons. </a:t>
            </a:r>
            <a:r>
              <a:rPr lang="en" sz="1400"/>
              <a:t>Dragons, like humans, come in different shapes and sizes.  Different kinds of dragons can interbreed.  Each of the 17 dragons listed here are considered to be </a:t>
            </a:r>
            <a:r>
              <a:rPr b="1" lang="en" sz="1400" u="sng"/>
              <a:t>subspecies</a:t>
            </a:r>
            <a:r>
              <a:rPr lang="en" sz="1400"/>
              <a:t> or breed of one another.  In his notes, Sir Deric Nelson introduces dragon language as an isolating mechanism between “subspecies.”</a:t>
            </a:r>
            <a:endParaRPr sz="1400"/>
          </a:p>
          <a:p>
            <a:pPr indent="0" lvl="0" marL="0" marR="0" rtl="0" algn="l">
              <a:lnSpc>
                <a:spcPct val="100000"/>
              </a:lnSpc>
              <a:spcBef>
                <a:spcPts val="0"/>
              </a:spcBef>
              <a:spcAft>
                <a:spcPts val="0"/>
              </a:spcAft>
              <a:buClr>
                <a:schemeClr val="dk1"/>
              </a:buClr>
              <a:buSzPts val="1800"/>
              <a:buFont typeface="Old Standard TT"/>
              <a:buNone/>
            </a:pPr>
            <a:r>
              <a:t/>
            </a:r>
            <a:endParaRPr sz="1400"/>
          </a:p>
          <a:p>
            <a:pPr indent="0" lvl="0" marL="0" marR="0" rtl="0" algn="l">
              <a:lnSpc>
                <a:spcPct val="100000"/>
              </a:lnSpc>
              <a:spcBef>
                <a:spcPts val="0"/>
              </a:spcBef>
              <a:spcAft>
                <a:spcPts val="0"/>
              </a:spcAft>
              <a:buClr>
                <a:schemeClr val="dk1"/>
              </a:buClr>
              <a:buSzPts val="1800"/>
              <a:buFont typeface="Old Standard TT"/>
              <a:buNone/>
            </a:pPr>
            <a:r>
              <a:rPr b="0" i="0" lang="en" sz="1400" u="none" cap="none" strike="noStrike">
                <a:solidFill>
                  <a:schemeClr val="dk1"/>
                </a:solidFill>
                <a:latin typeface="Old Standard TT"/>
                <a:ea typeface="Old Standard TT"/>
                <a:cs typeface="Old Standard TT"/>
                <a:sym typeface="Old Standard TT"/>
              </a:rPr>
              <a:t>Because dragons and humans are both dominant and intelligent creatures, Planet XY has evolved socially in a way that is slightly different to Earth.  Dragons traditionally like the ecosystem they evolved in.  A </a:t>
            </a:r>
            <a:r>
              <a:rPr lang="en" sz="1400"/>
              <a:t>tropical forest </a:t>
            </a:r>
            <a:r>
              <a:rPr b="0" i="0" lang="en" sz="1400" u="none" cap="none" strike="noStrike">
                <a:solidFill>
                  <a:schemeClr val="dk1"/>
                </a:solidFill>
                <a:latin typeface="Old Standard TT"/>
                <a:ea typeface="Old Standard TT"/>
                <a:cs typeface="Old Standard TT"/>
                <a:sym typeface="Old Standard TT"/>
              </a:rPr>
              <a:t>based dragon ha</a:t>
            </a:r>
            <a:r>
              <a:rPr lang="en" sz="1400"/>
              <a:t>s</a:t>
            </a:r>
            <a:r>
              <a:rPr b="0" i="0" lang="en" sz="1400" u="none" cap="none" strike="noStrike">
                <a:solidFill>
                  <a:schemeClr val="dk1"/>
                </a:solidFill>
                <a:latin typeface="Old Standard TT"/>
                <a:ea typeface="Old Standard TT"/>
                <a:cs typeface="Old Standard TT"/>
                <a:sym typeface="Old Standard TT"/>
              </a:rPr>
              <a:t> </a:t>
            </a:r>
            <a:r>
              <a:rPr i="0" lang="en" sz="1400" cap="none" strike="noStrike">
                <a:solidFill>
                  <a:schemeClr val="dk1"/>
                </a:solidFill>
              </a:rPr>
              <a:t>NO </a:t>
            </a:r>
            <a:r>
              <a:rPr b="0" i="0" lang="en" sz="1400" u="none" cap="none" strike="noStrike">
                <a:solidFill>
                  <a:schemeClr val="dk1"/>
                </a:solidFill>
                <a:latin typeface="Old Standard TT"/>
                <a:ea typeface="Old Standard TT"/>
                <a:cs typeface="Old Standard TT"/>
                <a:sym typeface="Old Standard TT"/>
              </a:rPr>
              <a:t>interest in invading and taking over any territory they are not adapted for.  Human armies, from </a:t>
            </a:r>
            <a:r>
              <a:rPr lang="en" sz="1400"/>
              <a:t>an </a:t>
            </a:r>
            <a:r>
              <a:rPr b="0" i="0" lang="en" sz="1400" u="none" cap="none" strike="noStrike">
                <a:solidFill>
                  <a:schemeClr val="dk1"/>
                </a:solidFill>
                <a:latin typeface="Old Standard TT"/>
                <a:ea typeface="Old Standard TT"/>
                <a:cs typeface="Old Standard TT"/>
                <a:sym typeface="Old Standard TT"/>
              </a:rPr>
              <a:t>area occupied by a different subspecies of dragon </a:t>
            </a:r>
            <a:r>
              <a:rPr lang="en" sz="1400"/>
              <a:t>would be</a:t>
            </a:r>
            <a:r>
              <a:rPr b="0" i="0" lang="en" sz="1400" u="none" cap="none" strike="noStrike">
                <a:solidFill>
                  <a:schemeClr val="dk1"/>
                </a:solidFill>
                <a:latin typeface="Old Standard TT"/>
                <a:ea typeface="Old Standard TT"/>
                <a:cs typeface="Old Standard TT"/>
                <a:sym typeface="Old Standard TT"/>
              </a:rPr>
              <a:t> unwelcome by another </a:t>
            </a:r>
            <a:r>
              <a:rPr lang="en" sz="1400"/>
              <a:t>subspecies</a:t>
            </a:r>
            <a:r>
              <a:rPr b="0" i="0" lang="en" sz="1400" u="none" cap="none" strike="noStrike">
                <a:solidFill>
                  <a:schemeClr val="dk1"/>
                </a:solidFill>
                <a:latin typeface="Old Standard TT"/>
                <a:ea typeface="Old Standard TT"/>
                <a:cs typeface="Old Standard TT"/>
                <a:sym typeface="Old Standard TT"/>
              </a:rPr>
              <a:t>.  As a result, Planet XY has never had large scale wars!</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00000"/>
              </a:lnSpc>
              <a:spcBef>
                <a:spcPts val="0"/>
              </a:spcBef>
              <a:spcAft>
                <a:spcPts val="0"/>
              </a:spcAft>
              <a:buClr>
                <a:schemeClr val="dk1"/>
              </a:buClr>
              <a:buSzPts val="1800"/>
              <a:buFont typeface="Old Standard TT"/>
              <a:buNone/>
            </a:pPr>
            <a:r>
              <a:t/>
            </a:r>
            <a:endParaRPr sz="1400"/>
          </a:p>
          <a:p>
            <a:pPr indent="0" lvl="0" marL="0" marR="0" rtl="0" algn="l">
              <a:lnSpc>
                <a:spcPct val="100000"/>
              </a:lnSpc>
              <a:spcBef>
                <a:spcPts val="0"/>
              </a:spcBef>
              <a:spcAft>
                <a:spcPts val="0"/>
              </a:spcAft>
              <a:buClr>
                <a:schemeClr val="dk1"/>
              </a:buClr>
              <a:buSzPts val="1800"/>
              <a:buFont typeface="Old Standard TT"/>
              <a:buNone/>
            </a:pPr>
            <a:r>
              <a:rPr b="0" i="0" lang="en" sz="1400" u="none" cap="none" strike="noStrike">
                <a:solidFill>
                  <a:schemeClr val="dk1"/>
                </a:solidFill>
                <a:latin typeface="Old Standard TT"/>
                <a:ea typeface="Old Standard TT"/>
                <a:cs typeface="Old Standard TT"/>
                <a:sym typeface="Old Standard TT"/>
              </a:rPr>
              <a:t>War </a:t>
            </a:r>
            <a:r>
              <a:rPr lang="en" sz="1400"/>
              <a:t>sometimes </a:t>
            </a:r>
            <a:r>
              <a:rPr b="0" i="0" lang="en" sz="1400" u="none" cap="none" strike="noStrike">
                <a:solidFill>
                  <a:schemeClr val="dk1"/>
                </a:solidFill>
                <a:latin typeface="Old Standard TT"/>
                <a:ea typeface="Old Standard TT"/>
                <a:cs typeface="Old Standard TT"/>
                <a:sym typeface="Old Standard TT"/>
              </a:rPr>
              <a:t>leads to technological advancement.  As a result, Planet XY has technology equal to that of </a:t>
            </a:r>
            <a:r>
              <a:rPr lang="en" sz="1400"/>
              <a:t>Europe in the </a:t>
            </a:r>
            <a:r>
              <a:rPr b="0" i="0" lang="en" sz="1400" u="none" cap="none" strike="noStrike">
                <a:solidFill>
                  <a:schemeClr val="dk1"/>
                </a:solidFill>
                <a:latin typeface="Old Standard TT"/>
                <a:ea typeface="Old Standard TT"/>
                <a:cs typeface="Old Standard TT"/>
                <a:sym typeface="Old Standard TT"/>
              </a:rPr>
              <a:t>1800s on Earth.  However, the colonial dominance of Western countries such as Britain, Spain, France, the US, and others never occurred.  The nations of Earth do not exist as we understand them on Planet XY.  </a:t>
            </a:r>
            <a:r>
              <a:rPr lang="en" sz="1400"/>
              <a:t>With the advent of steam technology humans have started to travel across Planet XY.  </a:t>
            </a:r>
            <a:r>
              <a:rPr lang="en" sz="1400"/>
              <a:t>The dragon subspecies on Planet XY </a:t>
            </a:r>
            <a:r>
              <a:rPr b="1" lang="en" sz="1400"/>
              <a:t>might </a:t>
            </a:r>
            <a:r>
              <a:rPr lang="en" sz="1400"/>
              <a:t>now start interbreeding.  Sir Deric now wonders what might this look like......</a:t>
            </a:r>
            <a:endParaRPr sz="1400"/>
          </a:p>
          <a:p>
            <a:pPr indent="0" lvl="0" marL="0" marR="0" rtl="0" algn="l">
              <a:lnSpc>
                <a:spcPct val="100000"/>
              </a:lnSpc>
              <a:spcBef>
                <a:spcPts val="0"/>
              </a:spcBef>
              <a:spcAft>
                <a:spcPts val="1600"/>
              </a:spcAft>
              <a:buClr>
                <a:schemeClr val="dk1"/>
              </a:buClr>
              <a:buSzPts val="1800"/>
              <a:buFont typeface="Old Standard TT"/>
              <a:buNone/>
            </a:pPr>
            <a:r>
              <a:t/>
            </a:r>
            <a:endParaRPr b="0" i="0" sz="1400" u="none" cap="none" strike="noStrike">
              <a:solidFill>
                <a:schemeClr val="dk1"/>
              </a:solidFill>
              <a:latin typeface="Old Standard TT"/>
              <a:ea typeface="Old Standard TT"/>
              <a:cs typeface="Old Standard TT"/>
              <a:sym typeface="Old Standard TT"/>
            </a:endParaRPr>
          </a:p>
        </p:txBody>
      </p:sp>
      <p:pic>
        <p:nvPicPr>
          <p:cNvPr id="96" name="Google Shape;96;p17"/>
          <p:cNvPicPr preferRelativeResize="0"/>
          <p:nvPr/>
        </p:nvPicPr>
        <p:blipFill>
          <a:blip r:embed="rId3">
            <a:alphaModFix/>
          </a:blip>
          <a:stretch>
            <a:fillRect/>
          </a:stretch>
        </p:blipFill>
        <p:spPr>
          <a:xfrm>
            <a:off x="8408995" y="-33249"/>
            <a:ext cx="735003" cy="10396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62"/>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Zulu</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Dragon</a:t>
            </a:r>
            <a:endParaRPr sz="2400"/>
          </a:p>
        </p:txBody>
      </p:sp>
      <p:sp>
        <p:nvSpPr>
          <p:cNvPr id="562" name="Google Shape;562;p62"/>
          <p:cNvSpPr txBox="1"/>
          <p:nvPr/>
        </p:nvSpPr>
        <p:spPr>
          <a:xfrm>
            <a:off x="63900" y="3207675"/>
            <a:ext cx="9016200" cy="183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The Zulu dragon is a very human centric breed.  I have had the rare honor to live in a small town in this region for a year.  Early on I was invited to speak with the two Zulu dragons who lived next to the town.  The female spoke human but the male did not.  This is when I was introduced to the Zulu sand table.  Because I could talk to the female I was able to, over time, understand the pictograms drawn into the heavy sand of the sand table.</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The southern tip of Africa has long been noted for its pattern inspired art.  Dragons have long been noted to poses a different kind of intelligence and sensibility from humans.  Learning the intricately designed pictograms of the sand table showed me just how linked emotions are to even everyday objects and events.  Just like some languages place gender emphasis on some words, dragons attach emotion to everything.  After a village festival that involved the pair dancing in the center of town the male drew a pictogram in the sand that took me a full hour to understand.  The male was “happy” with their performance and was “hopeful” that I understood the full meaning.  To this day I am not sure, but I suspect that my deeper understanding of the difference between human and dragon intelligence grew that day.</a:t>
            </a:r>
            <a:endParaRPr sz="1000">
              <a:solidFill>
                <a:schemeClr val="dk1"/>
              </a:solidFill>
            </a:endParaRPr>
          </a:p>
        </p:txBody>
      </p:sp>
      <p:sp>
        <p:nvSpPr>
          <p:cNvPr id="563" name="Google Shape;563;p62"/>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After primates, which group of animals shows the greatest intelligence on planet Earth?</a:t>
            </a:r>
            <a:endParaRPr>
              <a:solidFill>
                <a:schemeClr val="dk1"/>
              </a:solidFill>
            </a:endParaRPr>
          </a:p>
          <a:p>
            <a:pPr indent="0" lvl="0" marL="0" rtl="0" algn="ctr">
              <a:lnSpc>
                <a:spcPct val="115000"/>
              </a:lnSpc>
              <a:spcBef>
                <a:spcPts val="0"/>
              </a:spcBef>
              <a:spcAft>
                <a:spcPts val="0"/>
              </a:spcAft>
              <a:buNone/>
            </a:pPr>
            <a:r>
              <a:t/>
            </a:r>
            <a:endParaRPr>
              <a:solidFill>
                <a:schemeClr val="dk1"/>
              </a:solidFill>
            </a:endParaRPr>
          </a:p>
        </p:txBody>
      </p:sp>
      <p:sp>
        <p:nvSpPr>
          <p:cNvPr id="564" name="Google Shape;564;p62"/>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65" name="Google Shape;565;p62"/>
          <p:cNvPicPr preferRelativeResize="0"/>
          <p:nvPr/>
        </p:nvPicPr>
        <p:blipFill>
          <a:blip r:embed="rId3">
            <a:alphaModFix/>
          </a:blip>
          <a:stretch>
            <a:fillRect/>
          </a:stretch>
        </p:blipFill>
        <p:spPr>
          <a:xfrm>
            <a:off x="3319670" y="0"/>
            <a:ext cx="5824332" cy="32077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63"/>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Siberian</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Wurm</a:t>
            </a:r>
            <a:endParaRPr sz="2400"/>
          </a:p>
        </p:txBody>
      </p:sp>
      <p:sp>
        <p:nvSpPr>
          <p:cNvPr id="571" name="Google Shape;571;p63"/>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I regret that once, in front of the press, I described this type as “that breed of dragons that even members of its own kind can’t stand to be around.”  Antisocial, at times aggressive, and always on the move, the Siberian Wurm is not well understood.  Uniquely, it is exclusively blue for most of the year, but will become green for a short time each summer. The genetics of how it changes color is not yet understood.   Males will grow a large ruff that it expands like a cobra's hood as part of its summer matings.   </a:t>
            </a:r>
            <a:endParaRPr sz="1000">
              <a:solidFill>
                <a:schemeClr val="dk1"/>
              </a:solidFill>
            </a:endParaRPr>
          </a:p>
          <a:p>
            <a:pPr indent="0" lvl="0" marL="0" rtl="0" algn="l">
              <a:lnSpc>
                <a:spcPct val="115000"/>
              </a:lnSpc>
              <a:spcBef>
                <a:spcPts val="1600"/>
              </a:spcBef>
              <a:spcAft>
                <a:spcPts val="1600"/>
              </a:spcAft>
              <a:buNone/>
            </a:pPr>
            <a:r>
              <a:rPr lang="en" sz="1000">
                <a:solidFill>
                  <a:schemeClr val="dk1"/>
                </a:solidFill>
              </a:rPr>
              <a:t>Much like the wolverine of North America, one Wurm will range over a huge territory.  During the long Siberian winter this dragon will almost seamlessly fold their limbs against their body and “swim” through the snow.  When a trail was found in the snow, my guide had to be convinced that I wanted to travel in the direction that the dragon was going and not to where it had been. To date I have yet to observe a Siberian Wurm in the wild.</a:t>
            </a:r>
            <a:endParaRPr sz="1000">
              <a:solidFill>
                <a:schemeClr val="dk1"/>
              </a:solidFill>
            </a:endParaRPr>
          </a:p>
        </p:txBody>
      </p:sp>
      <p:sp>
        <p:nvSpPr>
          <p:cNvPr id="572" name="Google Shape;572;p63"/>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What other advantages is the Siberian Wurm’s ability to fold its arms and legs flat against its body and swim through the snow likely to give this breed?  </a:t>
            </a:r>
            <a:endParaRPr>
              <a:solidFill>
                <a:schemeClr val="dk1"/>
              </a:solidFill>
            </a:endParaRPr>
          </a:p>
        </p:txBody>
      </p:sp>
      <p:sp>
        <p:nvSpPr>
          <p:cNvPr id="573" name="Google Shape;573;p63"/>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74" name="Google Shape;574;p63"/>
          <p:cNvPicPr preferRelativeResize="0"/>
          <p:nvPr/>
        </p:nvPicPr>
        <p:blipFill>
          <a:blip r:embed="rId3">
            <a:alphaModFix/>
          </a:blip>
          <a:stretch>
            <a:fillRect/>
          </a:stretch>
        </p:blipFill>
        <p:spPr>
          <a:xfrm>
            <a:off x="3319715" y="0"/>
            <a:ext cx="5824285" cy="32076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64"/>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Long Wan Di</a:t>
            </a:r>
            <a:endParaRPr sz="2400"/>
          </a:p>
        </p:txBody>
      </p:sp>
      <p:sp>
        <p:nvSpPr>
          <p:cNvPr id="580" name="Google Shape;580;p64"/>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The “Emperor Dragon.”  This is one of the most legendary breeds on Planet XY.  This breed has the longest recorded and sustained interactions with the humans who live in its range.  Intelligent, long lived, and a consistent ability to speak human has created one of the most symbiotic dragon/human interactions.  Toe number is a very desirable trait in this breed.  Regrettably individuals with the sex linked disease “Jeweled Eye” are not well tolerated.  Some of the very rare cases of infanticide in dragons comes from the culling of “jeweled eyed” young.</a:t>
            </a:r>
            <a:endParaRPr sz="1000">
              <a:solidFill>
                <a:schemeClr val="dk1"/>
              </a:solidFill>
            </a:endParaRPr>
          </a:p>
          <a:p>
            <a:pPr indent="0" lvl="0" marL="0" rtl="0" algn="l">
              <a:lnSpc>
                <a:spcPct val="115000"/>
              </a:lnSpc>
              <a:spcBef>
                <a:spcPts val="1600"/>
              </a:spcBef>
              <a:spcAft>
                <a:spcPts val="1600"/>
              </a:spcAft>
              <a:buNone/>
            </a:pPr>
            <a:r>
              <a:rPr lang="en" sz="1000">
                <a:solidFill>
                  <a:schemeClr val="dk1"/>
                </a:solidFill>
              </a:rPr>
              <a:t>Though most dragon breeds have little understanding or tolerance for human “bureaucracy” this dragon has become integrated with the Chinese bureaucracy.  </a:t>
            </a:r>
            <a:r>
              <a:rPr lang="en" sz="1000">
                <a:solidFill>
                  <a:schemeClr val="dk1"/>
                </a:solidFill>
              </a:rPr>
              <a:t>Consistently</a:t>
            </a:r>
            <a:r>
              <a:rPr lang="en" sz="1000">
                <a:solidFill>
                  <a:schemeClr val="dk1"/>
                </a:solidFill>
              </a:rPr>
              <a:t> </a:t>
            </a:r>
            <a:r>
              <a:rPr lang="en" sz="1000">
                <a:solidFill>
                  <a:schemeClr val="dk1"/>
                </a:solidFill>
              </a:rPr>
              <a:t>possessing </a:t>
            </a:r>
            <a:r>
              <a:rPr lang="en" sz="1000">
                <a:solidFill>
                  <a:schemeClr val="dk1"/>
                </a:solidFill>
              </a:rPr>
              <a:t>the </a:t>
            </a:r>
            <a:r>
              <a:rPr lang="en" sz="1000">
                <a:solidFill>
                  <a:schemeClr val="dk1"/>
                </a:solidFill>
              </a:rPr>
              <a:t>ability</a:t>
            </a:r>
            <a:r>
              <a:rPr lang="en" sz="1000">
                <a:solidFill>
                  <a:schemeClr val="dk1"/>
                </a:solidFill>
              </a:rPr>
              <a:t> to speak with humans, combined with the use of the “Dragon Stylus” a Long Wan Di can take a few notes at an hours long meeting, fly for a day across half of the country, and repeat verbatim the conversation.  “Sealed on the word of a dragon” is a founding premise of contractual law in this region.  The “dragon stylus” has also resulted in dragon poetry.  Some might consider this a “two steps forward, one step back” tool.</a:t>
            </a:r>
            <a:endParaRPr sz="1000">
              <a:solidFill>
                <a:schemeClr val="dk1"/>
              </a:solidFill>
            </a:endParaRPr>
          </a:p>
        </p:txBody>
      </p:sp>
      <p:sp>
        <p:nvSpPr>
          <p:cNvPr id="581" name="Google Shape;581;p64"/>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In the wild, why do many species withhold parental care from offspring that suffer from a birth abnormality?</a:t>
            </a:r>
            <a:endParaRPr>
              <a:solidFill>
                <a:schemeClr val="dk1"/>
              </a:solidFill>
            </a:endParaRPr>
          </a:p>
        </p:txBody>
      </p:sp>
      <p:sp>
        <p:nvSpPr>
          <p:cNvPr id="582" name="Google Shape;582;p64"/>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83" name="Google Shape;583;p64"/>
          <p:cNvPicPr preferRelativeResize="0"/>
          <p:nvPr/>
        </p:nvPicPr>
        <p:blipFill>
          <a:blip r:embed="rId3">
            <a:alphaModFix/>
          </a:blip>
          <a:stretch>
            <a:fillRect/>
          </a:stretch>
        </p:blipFill>
        <p:spPr>
          <a:xfrm>
            <a:off x="3319715" y="0"/>
            <a:ext cx="5824285" cy="32076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65"/>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Kamikazee</a:t>
            </a:r>
            <a:endParaRPr sz="2400"/>
          </a:p>
        </p:txBody>
      </p:sp>
      <p:sp>
        <p:nvSpPr>
          <p:cNvPr id="589" name="Google Shape;589;p65"/>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“The Divine Wind.”  Of all the dragon breeds, the Kamikazee is the most protective of the humans it cohabitates with.  The Kamikazee is one of the dragons that breaths steam instead of fire, with the Kamikazee Dragon being the greatest producer of steam amongst all dragons.  Legend has it that just two Kamikazee dragons repelled an entire navy trying to invade the island that the dragons lived on using their steam breath (the “divine wind”).</a:t>
            </a:r>
            <a:endParaRPr sz="1000">
              <a:solidFill>
                <a:schemeClr val="dk1"/>
              </a:solidFill>
            </a:endParaRPr>
          </a:p>
          <a:p>
            <a:pPr indent="0" lvl="0" marL="0" rtl="0" algn="l">
              <a:lnSpc>
                <a:spcPct val="115000"/>
              </a:lnSpc>
              <a:spcBef>
                <a:spcPts val="1600"/>
              </a:spcBef>
              <a:spcAft>
                <a:spcPts val="1600"/>
              </a:spcAft>
              <a:buNone/>
            </a:pPr>
            <a:r>
              <a:rPr lang="en" sz="1000">
                <a:solidFill>
                  <a:schemeClr val="dk1"/>
                </a:solidFill>
              </a:rPr>
              <a:t>Sharing many secondary characteristics with the Long Wan Di, the Kamikazee is much more varied in its secondary coloration.  Many individuals can have tendril colorations with all five primary dragon colors found in the head tendrils of some individuals, including females!  I have observed on a handful of occasions the “air kabuki” of the Kamikazee.  Up to six individuals will fly in long vertical paths, twining around one another as they pass.  Sometimes they will breathe out giant gouts of steam as they reach the apex of their flight.  It is a sight to behold.</a:t>
            </a:r>
            <a:endParaRPr sz="1000">
              <a:solidFill>
                <a:schemeClr val="dk1"/>
              </a:solidFill>
            </a:endParaRPr>
          </a:p>
        </p:txBody>
      </p:sp>
      <p:sp>
        <p:nvSpPr>
          <p:cNvPr id="590" name="Google Shape;590;p65"/>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Why is Sir Deric surprised to see the color purple in females?</a:t>
            </a:r>
            <a:endParaRPr>
              <a:solidFill>
                <a:schemeClr val="dk1"/>
              </a:solidFill>
            </a:endParaRPr>
          </a:p>
        </p:txBody>
      </p:sp>
      <p:sp>
        <p:nvSpPr>
          <p:cNvPr id="591" name="Google Shape;591;p65"/>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592" name="Google Shape;592;p65"/>
          <p:cNvPicPr preferRelativeResize="0"/>
          <p:nvPr/>
        </p:nvPicPr>
        <p:blipFill>
          <a:blip r:embed="rId3">
            <a:alphaModFix/>
          </a:blip>
          <a:stretch>
            <a:fillRect/>
          </a:stretch>
        </p:blipFill>
        <p:spPr>
          <a:xfrm>
            <a:off x="3639418" y="0"/>
            <a:ext cx="5504581" cy="320767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66"/>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Indus Naga</a:t>
            </a:r>
            <a:endParaRPr sz="2400"/>
          </a:p>
        </p:txBody>
      </p:sp>
      <p:sp>
        <p:nvSpPr>
          <p:cNvPr id="598" name="Google Shape;598;p66"/>
          <p:cNvSpPr txBox="1"/>
          <p:nvPr/>
        </p:nvSpPr>
        <p:spPr>
          <a:xfrm>
            <a:off x="63900" y="3207675"/>
            <a:ext cx="9016200" cy="17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Also known as a “Temple Naga” this breed of dragon often avoids direct human contact despite living in areas with large numbers of humans.  Paradoxically the Indus Naga loves making its home in structures abandoned by humans.  In the past these were temples, but they have now been seen in abandoned buildings in the centers of large urban areas.  What makes this perplexing is that this breed </a:t>
            </a:r>
            <a:r>
              <a:rPr lang="en" sz="1000">
                <a:solidFill>
                  <a:schemeClr val="dk1"/>
                </a:solidFill>
              </a:rPr>
              <a:t>consistently</a:t>
            </a:r>
            <a:r>
              <a:rPr lang="en" sz="1000">
                <a:solidFill>
                  <a:schemeClr val="dk1"/>
                </a:solidFill>
              </a:rPr>
              <a:t> can speak human.</a:t>
            </a:r>
            <a:endParaRPr sz="1000">
              <a:solidFill>
                <a:schemeClr val="dk1"/>
              </a:solidFill>
            </a:endParaRPr>
          </a:p>
          <a:p>
            <a:pPr indent="0" lvl="0" marL="0" rtl="0" algn="l">
              <a:lnSpc>
                <a:spcPct val="115000"/>
              </a:lnSpc>
              <a:spcBef>
                <a:spcPts val="1600"/>
              </a:spcBef>
              <a:spcAft>
                <a:spcPts val="1600"/>
              </a:spcAft>
              <a:buClr>
                <a:schemeClr val="dk1"/>
              </a:buClr>
              <a:buSzPts val="1100"/>
              <a:buFont typeface="Arial"/>
              <a:buNone/>
            </a:pPr>
            <a:r>
              <a:rPr lang="en" sz="1000">
                <a:solidFill>
                  <a:schemeClr val="dk1"/>
                </a:solidFill>
              </a:rPr>
              <a:t>Both subspecies of Naga (the Indus and Mekong) are unique in that they both always have horns which grow towards each other and form a large single spike just above the dragon's nostrils.  The Indus Naga is sometime called the “Worshiping Dragon” not only because it sometimes occupies abandoned temples and caves, but because the horns look like two hands coming together in prayer.  The Naga has only been seen in its yellow form.  They breathe steam, not fire.  They can fold their arms and legs against their body if the choose to swim.  Once on the Ganges I observed two Naga swimming upstream.  Their bodies were submerged but their unique horns cutting through the brown water </a:t>
            </a:r>
            <a:r>
              <a:rPr lang="en" sz="1000">
                <a:solidFill>
                  <a:schemeClr val="dk1"/>
                </a:solidFill>
              </a:rPr>
              <a:t>easily</a:t>
            </a:r>
            <a:r>
              <a:rPr lang="en" sz="1000">
                <a:solidFill>
                  <a:schemeClr val="dk1"/>
                </a:solidFill>
              </a:rPr>
              <a:t> marked their </a:t>
            </a:r>
            <a:r>
              <a:rPr lang="en" sz="1000">
                <a:solidFill>
                  <a:schemeClr val="dk1"/>
                </a:solidFill>
              </a:rPr>
              <a:t>presence</a:t>
            </a:r>
            <a:r>
              <a:rPr lang="en" sz="1000">
                <a:solidFill>
                  <a:schemeClr val="dk1"/>
                </a:solidFill>
              </a:rPr>
              <a:t> and passage.</a:t>
            </a:r>
            <a:endParaRPr sz="1000">
              <a:solidFill>
                <a:schemeClr val="dk1"/>
              </a:solidFill>
            </a:endParaRPr>
          </a:p>
        </p:txBody>
      </p:sp>
      <p:sp>
        <p:nvSpPr>
          <p:cNvPr id="599" name="Google Shape;599;p66"/>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Describe 2 wild animals that use human structures as habitat.</a:t>
            </a:r>
            <a:endParaRPr>
              <a:solidFill>
                <a:schemeClr val="dk1"/>
              </a:solidFill>
            </a:endParaRPr>
          </a:p>
        </p:txBody>
      </p:sp>
      <p:sp>
        <p:nvSpPr>
          <p:cNvPr id="600" name="Google Shape;600;p66"/>
          <p:cNvSpPr txBox="1"/>
          <p:nvPr/>
        </p:nvSpPr>
        <p:spPr>
          <a:xfrm>
            <a:off x="190675" y="2926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601" name="Google Shape;601;p66"/>
          <p:cNvPicPr preferRelativeResize="0"/>
          <p:nvPr/>
        </p:nvPicPr>
        <p:blipFill>
          <a:blip r:embed="rId3">
            <a:alphaModFix/>
          </a:blip>
          <a:stretch>
            <a:fillRect/>
          </a:stretch>
        </p:blipFill>
        <p:spPr>
          <a:xfrm>
            <a:off x="3319715" y="0"/>
            <a:ext cx="5824285" cy="3207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67"/>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Mekong</a:t>
            </a:r>
            <a:r>
              <a:rPr lang="en" sz="2400"/>
              <a:t> Naga</a:t>
            </a:r>
            <a:endParaRPr sz="2400"/>
          </a:p>
        </p:txBody>
      </p:sp>
      <p:sp>
        <p:nvSpPr>
          <p:cNvPr id="607" name="Google Shape;607;p67"/>
          <p:cNvSpPr txBox="1"/>
          <p:nvPr/>
        </p:nvSpPr>
        <p:spPr>
          <a:xfrm>
            <a:off x="63900" y="2826675"/>
            <a:ext cx="9016200" cy="22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The Mekong Dragon is a personal favorite, and I have had the honor of eating with and sometimes speaking with a number of individuals from this breed.  The Mekong Dragon is the only “steam breathing” dragon that has been observed to use its steam breath to cook its food before eating it.  Those dragons that speak human have been known to discuss recipes above all else, and I found this to be true.  In one conversation one individual dragon spoke to me at length about the spiciness of a new imported chilli pepper.  I had always imagined that fire breathing might somehow “scorch” the dragon palette.  This conversation on spiciness, if hard to follow at points, made it clear that some (this) dragons have a very sophisticated sense of taste.</a:t>
            </a:r>
            <a:endParaRPr sz="11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1100">
                <a:solidFill>
                  <a:schemeClr val="dk1"/>
                </a:solidFill>
              </a:rPr>
              <a:t>Those Mekong Naga with treasure lusts seem to focus on the collection of large scale pots, pans, and cooking supplies.  Some seashore Mekong Naga work cooperatively with local fishermen to create large sandpits where seafood wrapped in spices and green leaves are steamed to perfection.  The presence of the Mekong Dragon is likely why Southeast Asia has THE BEST FOOD IN THE WORLD, on Planet XY (or any other). Like all Naga, the Mekong will usually choose to swim through the water rather than fly.</a:t>
            </a:r>
            <a:endParaRPr sz="1100">
              <a:solidFill>
                <a:schemeClr val="dk1"/>
              </a:solidFill>
            </a:endParaRPr>
          </a:p>
          <a:p>
            <a:pPr indent="0" lvl="0" marL="0" rtl="0" algn="l">
              <a:lnSpc>
                <a:spcPct val="115000"/>
              </a:lnSpc>
              <a:spcBef>
                <a:spcPts val="1600"/>
              </a:spcBef>
              <a:spcAft>
                <a:spcPts val="1600"/>
              </a:spcAft>
              <a:buClr>
                <a:schemeClr val="dk1"/>
              </a:buClr>
              <a:buSzPts val="1100"/>
              <a:buFont typeface="Arial"/>
              <a:buNone/>
            </a:pPr>
            <a:r>
              <a:t/>
            </a:r>
            <a:endParaRPr sz="1100">
              <a:solidFill>
                <a:schemeClr val="dk1"/>
              </a:solidFill>
            </a:endParaRPr>
          </a:p>
        </p:txBody>
      </p:sp>
      <p:sp>
        <p:nvSpPr>
          <p:cNvPr id="608" name="Google Shape;608;p67"/>
          <p:cNvSpPr txBox="1"/>
          <p:nvPr/>
        </p:nvSpPr>
        <p:spPr>
          <a:xfrm>
            <a:off x="190675" y="1192625"/>
            <a:ext cx="28977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What Earth animals are known to “prepare” </a:t>
            </a:r>
            <a:r>
              <a:rPr lang="en">
                <a:solidFill>
                  <a:schemeClr val="dk1"/>
                </a:solidFill>
              </a:rPr>
              <a:t>their</a:t>
            </a:r>
            <a:r>
              <a:rPr lang="en">
                <a:solidFill>
                  <a:schemeClr val="dk1"/>
                </a:solidFill>
              </a:rPr>
              <a:t> food before eating it?  What part does genetics play in these behaviors? </a:t>
            </a:r>
            <a:endParaRPr>
              <a:solidFill>
                <a:schemeClr val="dk1"/>
              </a:solidFill>
            </a:endParaRPr>
          </a:p>
        </p:txBody>
      </p:sp>
      <p:sp>
        <p:nvSpPr>
          <p:cNvPr id="609" name="Google Shape;609;p67"/>
          <p:cNvSpPr txBox="1"/>
          <p:nvPr/>
        </p:nvSpPr>
        <p:spPr>
          <a:xfrm>
            <a:off x="190675" y="2545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610" name="Google Shape;610;p67"/>
          <p:cNvPicPr preferRelativeResize="0"/>
          <p:nvPr/>
        </p:nvPicPr>
        <p:blipFill>
          <a:blip r:embed="rId3">
            <a:alphaModFix/>
          </a:blip>
          <a:stretch>
            <a:fillRect/>
          </a:stretch>
        </p:blipFill>
        <p:spPr>
          <a:xfrm>
            <a:off x="4011470" y="0"/>
            <a:ext cx="5132529" cy="2826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68"/>
          <p:cNvSpPr txBox="1"/>
          <p:nvPr>
            <p:ph type="title"/>
          </p:nvPr>
        </p:nvSpPr>
        <p:spPr>
          <a:xfrm>
            <a:off x="110425" y="121138"/>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Komodo</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Bullroarer</a:t>
            </a:r>
            <a:endParaRPr sz="2400"/>
          </a:p>
        </p:txBody>
      </p:sp>
      <p:sp>
        <p:nvSpPr>
          <p:cNvPr id="616" name="Google Shape;616;p68"/>
          <p:cNvSpPr txBox="1"/>
          <p:nvPr/>
        </p:nvSpPr>
        <p:spPr>
          <a:xfrm>
            <a:off x="63900" y="2865813"/>
            <a:ext cx="9016200" cy="22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“must know” fact about this breed is that it has a mean disposition and is a sometimes maneater.  Proceed accordingly.  </a:t>
            </a:r>
            <a:r>
              <a:rPr lang="en" sz="1000">
                <a:solidFill>
                  <a:schemeClr val="dk1"/>
                </a:solidFill>
              </a:rPr>
              <a:t>Remember, you only know the dietary preference with the males</a:t>
            </a:r>
            <a:r>
              <a:rPr lang="en" sz="1000">
                <a:solidFill>
                  <a:schemeClr val="dk1"/>
                </a:solidFill>
              </a:rPr>
              <a:t>,  as the females do not exhibit the </a:t>
            </a:r>
            <a:r>
              <a:rPr lang="en" sz="1000" u="sng">
                <a:solidFill>
                  <a:schemeClr val="dk1"/>
                </a:solidFill>
              </a:rPr>
              <a:t>black</a:t>
            </a:r>
            <a:r>
              <a:rPr lang="en" sz="1000">
                <a:solidFill>
                  <a:schemeClr val="dk1"/>
                </a:solidFill>
              </a:rPr>
              <a:t> spots, waves, or stripes that mark the males</a:t>
            </a:r>
            <a:r>
              <a:rPr lang="en" sz="1000">
                <a:solidFill>
                  <a:schemeClr val="dk1"/>
                </a:solidFill>
              </a:rPr>
              <a:t>. The Komodo Bullroarer, also known as “the screaming terror”, was not first identified as a dragon.  Though large and reptilian, the consistent lack of normal dragon variation and draconic traits such as fire breathing, wings, tendrils, a tailspike, or any other draconian characteristics (except male secondary coloration of patterns) led some to believe this was not a dragon until a rare observation of them mating with a stray Polynesian Windsurfer confirmed that it was a legitimate subspecies of dragon.  </a:t>
            </a:r>
            <a:endParaRPr sz="1000">
              <a:solidFill>
                <a:schemeClr val="dk1"/>
              </a:solidFill>
            </a:endParaRPr>
          </a:p>
          <a:p>
            <a:pPr indent="0" lvl="0" marL="0" rtl="0" algn="l">
              <a:lnSpc>
                <a:spcPct val="115000"/>
              </a:lnSpc>
              <a:spcBef>
                <a:spcPts val="1600"/>
              </a:spcBef>
              <a:spcAft>
                <a:spcPts val="1600"/>
              </a:spcAft>
              <a:buClr>
                <a:schemeClr val="dk1"/>
              </a:buClr>
              <a:buSzPts val="1100"/>
              <a:buFont typeface="Arial"/>
              <a:buNone/>
            </a:pPr>
            <a:r>
              <a:rPr lang="en" sz="1000">
                <a:solidFill>
                  <a:schemeClr val="dk1"/>
                </a:solidFill>
              </a:rPr>
              <a:t>What makes this observed mating with a Polynesian Windsurfer more remarkable is the mating flight of the Komodo Bullroarer.  As the female begins to take off, the nearby males leap into the tall trees of the region and use them to launch themselves in to the air without the aid of their hydrogen gas bladders.  3-5 males will in very quick succession use their weight to bring the female down to the ground.  Once this “ball” of dragons hits the ground a running battle of sorts begins.  The last male standing then presents himself to the female who then decides if the male’s efforts were worthy.  It is said that entire villages have sprung up in the clearings caused by some mating flights, however humans usually avoid areas with known man eaters in the population.  Many islands in the region remain uninhabited to this day for that reason.</a:t>
            </a:r>
            <a:endParaRPr sz="1000">
              <a:solidFill>
                <a:schemeClr val="dk1"/>
              </a:solidFill>
            </a:endParaRPr>
          </a:p>
        </p:txBody>
      </p:sp>
      <p:sp>
        <p:nvSpPr>
          <p:cNvPr id="617" name="Google Shape;617;p68"/>
          <p:cNvSpPr txBox="1"/>
          <p:nvPr/>
        </p:nvSpPr>
        <p:spPr>
          <a:xfrm>
            <a:off x="158725" y="1231750"/>
            <a:ext cx="28758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What do the consistent lack of traits such as fire breathing, wings, and tendrils tell you about this dragon’s phenotype and genotype?</a:t>
            </a:r>
            <a:endParaRPr>
              <a:solidFill>
                <a:schemeClr val="dk1"/>
              </a:solidFill>
            </a:endParaRPr>
          </a:p>
        </p:txBody>
      </p:sp>
      <p:sp>
        <p:nvSpPr>
          <p:cNvPr id="618" name="Google Shape;618;p68"/>
          <p:cNvSpPr txBox="1"/>
          <p:nvPr/>
        </p:nvSpPr>
        <p:spPr>
          <a:xfrm>
            <a:off x="158725" y="2584413"/>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619" name="Google Shape;619;p68"/>
          <p:cNvPicPr preferRelativeResize="0"/>
          <p:nvPr/>
        </p:nvPicPr>
        <p:blipFill rotWithShape="1">
          <a:blip r:embed="rId3">
            <a:alphaModFix/>
          </a:blip>
          <a:srcRect b="9820" l="6916" r="0" t="0"/>
          <a:stretch/>
        </p:blipFill>
        <p:spPr>
          <a:xfrm>
            <a:off x="3772959" y="0"/>
            <a:ext cx="5371043" cy="28658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69"/>
          <p:cNvSpPr txBox="1"/>
          <p:nvPr>
            <p:ph type="title"/>
          </p:nvPr>
        </p:nvSpPr>
        <p:spPr>
          <a:xfrm>
            <a:off x="142375" y="82025"/>
            <a:ext cx="2738100" cy="126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lang="en" sz="2400"/>
              <a:t>Polynesian</a:t>
            </a:r>
            <a:endParaRPr sz="2400"/>
          </a:p>
          <a:p>
            <a:pPr indent="0" lvl="0" marL="0" marR="0" rtl="0" algn="ctr">
              <a:lnSpc>
                <a:spcPct val="100000"/>
              </a:lnSpc>
              <a:spcBef>
                <a:spcPts val="0"/>
              </a:spcBef>
              <a:spcAft>
                <a:spcPts val="0"/>
              </a:spcAft>
              <a:buClr>
                <a:schemeClr val="dk1"/>
              </a:buClr>
              <a:buSzPts val="3000"/>
              <a:buFont typeface="Old Standard TT"/>
              <a:buNone/>
            </a:pPr>
            <a:r>
              <a:rPr lang="en" sz="2400"/>
              <a:t>Windsurfer</a:t>
            </a:r>
            <a:endParaRPr sz="2400"/>
          </a:p>
        </p:txBody>
      </p:sp>
      <p:sp>
        <p:nvSpPr>
          <p:cNvPr id="625" name="Google Shape;625;p69"/>
          <p:cNvSpPr txBox="1"/>
          <p:nvPr/>
        </p:nvSpPr>
        <p:spPr>
          <a:xfrm>
            <a:off x="63900" y="2826675"/>
            <a:ext cx="9016200" cy="22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Perhaps the most unique dragon on Planet XY. As with all wingless dragons the Windsurfer wings are fused to the surface of its body.  However, this dragon can pump unusually large amounts of hydrogen into this space.  Fully inflated the Windsurfer looks like “a child's balloon”.  Its tail is unusually short for a dragon.  The final spines are elongated and support a membrane with which the dragon “steers” as it floats through the air.  The dragon can maintain a stable floating altitude even when asleep.  This makes the windsurfer the only dragon known to be able to fly while asleep  </a:t>
            </a:r>
            <a:endParaRPr sz="1100">
              <a:solidFill>
                <a:schemeClr val="dk1"/>
              </a:solidFill>
            </a:endParaRPr>
          </a:p>
          <a:p>
            <a:pPr indent="0" lvl="0" marL="0" rtl="0" algn="l">
              <a:lnSpc>
                <a:spcPct val="115000"/>
              </a:lnSpc>
              <a:spcBef>
                <a:spcPts val="1600"/>
              </a:spcBef>
              <a:spcAft>
                <a:spcPts val="1600"/>
              </a:spcAft>
              <a:buClr>
                <a:schemeClr val="dk1"/>
              </a:buClr>
              <a:buSzPts val="1100"/>
              <a:buFont typeface="Arial"/>
              <a:buNone/>
            </a:pPr>
            <a:r>
              <a:rPr lang="en" sz="1100">
                <a:solidFill>
                  <a:schemeClr val="dk1"/>
                </a:solidFill>
              </a:rPr>
              <a:t>On an ocean voyage from Hong Kong to Honolulu I observed a small group of 8 individuals alternating between swimming and then gently floating across the large expanse of the Pacific. As it was a passenger ship, and because the spectacle of the Dragons so grand, the captain of the ship devoted almost an entire day lingering near the group so that we might marvel. Presumably the group was looking for new islands to nest on. A steam breather, the Windsurfer likes to “blow clouds” as it drifts across the Pacific   One Windsurfer has made his home in the town of </a:t>
            </a:r>
            <a:r>
              <a:rPr lang="en" sz="1100">
                <a:solidFill>
                  <a:srgbClr val="222222"/>
                </a:solidFill>
              </a:rPr>
              <a:t>Honahlee, on the island of </a:t>
            </a:r>
            <a:r>
              <a:rPr lang="en" sz="1100">
                <a:solidFill>
                  <a:srgbClr val="222222"/>
                </a:solidFill>
              </a:rPr>
              <a:t>Kauai</a:t>
            </a:r>
            <a:r>
              <a:rPr lang="en" sz="1100">
                <a:solidFill>
                  <a:srgbClr val="222222"/>
                </a:solidFill>
              </a:rPr>
              <a:t> where he blows clouds of steam for the locals.  To the locals he is know simply as “Puff”.</a:t>
            </a:r>
            <a:endParaRPr sz="1100">
              <a:solidFill>
                <a:schemeClr val="dk1"/>
              </a:solidFill>
            </a:endParaRPr>
          </a:p>
        </p:txBody>
      </p:sp>
      <p:sp>
        <p:nvSpPr>
          <p:cNvPr id="626" name="Google Shape;626;p69"/>
          <p:cNvSpPr txBox="1"/>
          <p:nvPr/>
        </p:nvSpPr>
        <p:spPr>
          <a:xfrm>
            <a:off x="190675" y="1192625"/>
            <a:ext cx="2641500" cy="159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1200">
                <a:solidFill>
                  <a:schemeClr val="dk1"/>
                </a:solidFill>
              </a:rPr>
              <a:t>On planet XY, dragons seemed to move across the Pacific from East to West.  How does this compare with the human migration into and across Polynesia? </a:t>
            </a:r>
            <a:endParaRPr>
              <a:solidFill>
                <a:schemeClr val="dk1"/>
              </a:solidFill>
            </a:endParaRPr>
          </a:p>
        </p:txBody>
      </p:sp>
      <p:sp>
        <p:nvSpPr>
          <p:cNvPr id="627" name="Google Shape;627;p69"/>
          <p:cNvSpPr txBox="1"/>
          <p:nvPr/>
        </p:nvSpPr>
        <p:spPr>
          <a:xfrm>
            <a:off x="190675" y="2545300"/>
            <a:ext cx="2096700" cy="2814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Sir Nelson’s Notes:</a:t>
            </a:r>
            <a:endParaRPr/>
          </a:p>
        </p:txBody>
      </p:sp>
      <p:pic>
        <p:nvPicPr>
          <p:cNvPr id="628" name="Google Shape;628;p69"/>
          <p:cNvPicPr preferRelativeResize="0"/>
          <p:nvPr/>
        </p:nvPicPr>
        <p:blipFill>
          <a:blip r:embed="rId3">
            <a:alphaModFix/>
          </a:blip>
          <a:stretch>
            <a:fillRect/>
          </a:stretch>
        </p:blipFill>
        <p:spPr>
          <a:xfrm>
            <a:off x="4077880" y="0"/>
            <a:ext cx="5066122" cy="279012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70"/>
          <p:cNvSpPr txBox="1"/>
          <p:nvPr>
            <p:ph type="title"/>
          </p:nvPr>
        </p:nvSpPr>
        <p:spPr>
          <a:xfrm>
            <a:off x="172900" y="225950"/>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Re</a:t>
            </a:r>
            <a:r>
              <a:rPr lang="en"/>
              <a:t>a</a:t>
            </a:r>
            <a:r>
              <a:rPr b="0" i="0" lang="en" sz="3000" u="none" cap="none" strike="noStrike">
                <a:solidFill>
                  <a:schemeClr val="dk1"/>
                </a:solidFill>
                <a:latin typeface="Old Standard TT"/>
                <a:ea typeface="Old Standard TT"/>
                <a:cs typeface="Old Standard TT"/>
                <a:sym typeface="Old Standard TT"/>
              </a:rPr>
              <a:t>d and learn abou</a:t>
            </a:r>
            <a:r>
              <a:rPr lang="en"/>
              <a:t>t dragons!</a:t>
            </a:r>
            <a:endParaRPr b="0" i="0" sz="3000" u="none" cap="none" strike="noStrike">
              <a:solidFill>
                <a:schemeClr val="dk1"/>
              </a:solidFill>
              <a:latin typeface="Old Standard TT"/>
              <a:ea typeface="Old Standard TT"/>
              <a:cs typeface="Old Standard TT"/>
              <a:sym typeface="Old Standard TT"/>
            </a:endParaRPr>
          </a:p>
        </p:txBody>
      </p:sp>
      <p:sp>
        <p:nvSpPr>
          <p:cNvPr id="634" name="Google Shape;634;p70"/>
          <p:cNvSpPr txBox="1"/>
          <p:nvPr>
            <p:ph idx="1" type="body"/>
          </p:nvPr>
        </p:nvSpPr>
        <p:spPr>
          <a:xfrm>
            <a:off x="172900" y="915350"/>
            <a:ext cx="5687700" cy="388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Creativity is fed by</a:t>
            </a:r>
            <a:r>
              <a:rPr lang="en"/>
              <a:t>:</a:t>
            </a:r>
            <a:r>
              <a:rPr b="0" i="0" lang="en" sz="1800" u="none" cap="none" strike="noStrike">
                <a:solidFill>
                  <a:schemeClr val="dk1"/>
                </a:solidFill>
                <a:latin typeface="Old Standard TT"/>
                <a:ea typeface="Old Standard TT"/>
                <a:cs typeface="Old Standard TT"/>
                <a:sym typeface="Old Standard TT"/>
              </a:rPr>
              <a:t> </a:t>
            </a:r>
            <a:r>
              <a:rPr b="0" i="0" lang="en" sz="1800" u="sng" cap="none" strike="noStrike">
                <a:solidFill>
                  <a:schemeClr val="dk1"/>
                </a:solidFill>
                <a:latin typeface="Old Standard TT"/>
                <a:ea typeface="Old Standard TT"/>
                <a:cs typeface="Old Standard TT"/>
                <a:sym typeface="Old Standard TT"/>
              </a:rPr>
              <a:t>need</a:t>
            </a:r>
            <a:r>
              <a:rPr b="0" i="0" lang="en" sz="1800" u="none" cap="none" strike="noStrike">
                <a:solidFill>
                  <a:schemeClr val="dk1"/>
                </a:solidFill>
                <a:latin typeface="Old Standard TT"/>
                <a:ea typeface="Old Standard TT"/>
                <a:cs typeface="Old Standard TT"/>
                <a:sym typeface="Old Standard TT"/>
              </a:rPr>
              <a:t>, a </a:t>
            </a:r>
            <a:r>
              <a:rPr b="0" i="0" lang="en" sz="1800" u="sng" cap="none" strike="noStrike">
                <a:solidFill>
                  <a:schemeClr val="dk1"/>
                </a:solidFill>
                <a:latin typeface="Old Standard TT"/>
                <a:ea typeface="Old Standard TT"/>
                <a:cs typeface="Old Standard TT"/>
                <a:sym typeface="Old Standard TT"/>
              </a:rPr>
              <a:t>willingness to fail</a:t>
            </a:r>
            <a:r>
              <a:rPr b="0" i="0" lang="en" sz="1800" u="none" cap="none" strike="noStrike">
                <a:solidFill>
                  <a:schemeClr val="dk1"/>
                </a:solidFill>
                <a:latin typeface="Old Standard TT"/>
                <a:ea typeface="Old Standard TT"/>
                <a:cs typeface="Old Standard TT"/>
                <a:sym typeface="Old Standard TT"/>
              </a:rPr>
              <a:t>, and a collection of </a:t>
            </a:r>
            <a:r>
              <a:rPr b="0" i="0" lang="en" sz="1800" u="sng" cap="none" strike="noStrike">
                <a:solidFill>
                  <a:schemeClr val="dk1"/>
                </a:solidFill>
                <a:latin typeface="Old Standard TT"/>
                <a:ea typeface="Old Standard TT"/>
                <a:cs typeface="Old Standard TT"/>
                <a:sym typeface="Old Standard TT"/>
              </a:rPr>
              <a:t>ideas</a:t>
            </a:r>
            <a:r>
              <a:rPr b="0" i="0" lang="en" sz="1800" u="none" cap="none" strike="noStrike">
                <a:solidFill>
                  <a:schemeClr val="dk1"/>
                </a:solidFill>
                <a:latin typeface="Old Standard TT"/>
                <a:ea typeface="Old Standard TT"/>
                <a:cs typeface="Old Standard TT"/>
                <a:sym typeface="Old Standard TT"/>
              </a:rPr>
              <a:t> and </a:t>
            </a:r>
            <a:r>
              <a:rPr b="0" i="0" lang="en" sz="1800" u="sng" cap="none" strike="noStrike">
                <a:solidFill>
                  <a:schemeClr val="dk1"/>
                </a:solidFill>
                <a:latin typeface="Old Standard TT"/>
                <a:ea typeface="Old Standard TT"/>
                <a:cs typeface="Old Standard TT"/>
                <a:sym typeface="Old Standard TT"/>
              </a:rPr>
              <a:t>skills</a:t>
            </a:r>
            <a:r>
              <a:rPr b="0" i="0" lang="en" sz="1800" u="none" cap="none" strike="noStrike">
                <a:solidFill>
                  <a:schemeClr val="dk1"/>
                </a:solidFill>
                <a:latin typeface="Old Standard TT"/>
                <a:ea typeface="Old Standard TT"/>
                <a:cs typeface="Old Standard TT"/>
                <a:sym typeface="Old Standard TT"/>
              </a:rPr>
              <a:t> which can be combined to </a:t>
            </a:r>
            <a:r>
              <a:rPr b="0" i="0" lang="en" sz="1800" u="sng" cap="none" strike="noStrike">
                <a:solidFill>
                  <a:schemeClr val="dk1"/>
                </a:solidFill>
                <a:latin typeface="Old Standard TT"/>
                <a:ea typeface="Old Standard TT"/>
                <a:cs typeface="Old Standard TT"/>
                <a:sym typeface="Old Standard TT"/>
              </a:rPr>
              <a:t>create something new</a:t>
            </a:r>
            <a:r>
              <a:rPr b="0" i="0" lang="en" sz="1800" u="none" cap="none" strike="noStrike">
                <a:solidFill>
                  <a:schemeClr val="dk1"/>
                </a:solidFill>
                <a:latin typeface="Old Standard TT"/>
                <a:ea typeface="Old Standard TT"/>
                <a:cs typeface="Old Standard TT"/>
                <a:sym typeface="Old Standard TT"/>
              </a:rPr>
              <a:t>.  I hope you have enjoyed </a:t>
            </a:r>
            <a:r>
              <a:rPr lang="en"/>
              <a:t>“On the Mating of Dragons”.  </a:t>
            </a:r>
            <a:r>
              <a:rPr b="0" i="0" lang="en" sz="1800" u="none" cap="none" strike="noStrike">
                <a:solidFill>
                  <a:schemeClr val="dk1"/>
                </a:solidFill>
                <a:latin typeface="Old Standard TT"/>
                <a:ea typeface="Old Standard TT"/>
                <a:cs typeface="Old Standard TT"/>
                <a:sym typeface="Old Standard TT"/>
              </a:rPr>
              <a:t>Most of the ideas behind this genetic simulation are based on my knowledge of genetics.  Sir Deri</a:t>
            </a:r>
            <a:r>
              <a:rPr lang="en"/>
              <a:t>c’s “Notes” add flavor and allowed this lab to </a:t>
            </a:r>
            <a:r>
              <a:rPr lang="en"/>
              <a:t>explore</a:t>
            </a:r>
            <a:r>
              <a:rPr lang="en"/>
              <a:t> and compare dragons, and dragon like creatures, from around the world.  </a:t>
            </a:r>
            <a:r>
              <a:rPr b="0" i="0" lang="en" sz="1800" u="none" cap="none" strike="noStrike">
                <a:solidFill>
                  <a:schemeClr val="dk1"/>
                </a:solidFill>
                <a:latin typeface="Old Standard TT"/>
                <a:ea typeface="Old Standard TT"/>
                <a:cs typeface="Old Standard TT"/>
                <a:sym typeface="Old Standard TT"/>
              </a:rPr>
              <a:t>The more </a:t>
            </a:r>
            <a:r>
              <a:rPr b="1" i="0" lang="en" sz="1800" u="none" cap="none" strike="noStrike">
                <a:solidFill>
                  <a:schemeClr val="dk1"/>
                </a:solidFill>
                <a:latin typeface="Old Standard TT"/>
                <a:ea typeface="Old Standard TT"/>
                <a:cs typeface="Old Standard TT"/>
                <a:sym typeface="Old Standard TT"/>
              </a:rPr>
              <a:t>fictional </a:t>
            </a:r>
            <a:r>
              <a:rPr b="0" i="0" lang="en" sz="1800" u="none" cap="none" strike="noStrike">
                <a:solidFill>
                  <a:schemeClr val="dk1"/>
                </a:solidFill>
                <a:latin typeface="Old Standard TT"/>
                <a:ea typeface="Old Standard TT"/>
                <a:cs typeface="Old Standard TT"/>
                <a:sym typeface="Old Standard TT"/>
              </a:rPr>
              <a:t>ideas are inspired by books about dragons I have read.  Share </a:t>
            </a:r>
            <a:r>
              <a:rPr lang="en"/>
              <a:t>as a class what fictional dragons have you encountered, and how do they compare to the Dragons of Planet XY?  </a:t>
            </a:r>
            <a:r>
              <a:rPr b="0" i="0" lang="en" sz="1800" u="none" cap="none" strike="noStrike">
                <a:solidFill>
                  <a:schemeClr val="dk1"/>
                </a:solidFill>
                <a:latin typeface="Old Standard TT"/>
                <a:ea typeface="Old Standard TT"/>
                <a:cs typeface="Old Standard TT"/>
                <a:sym typeface="Old Standard TT"/>
              </a:rPr>
              <a:t>Be curious.  </a:t>
            </a:r>
            <a:endParaRPr b="0" i="0" sz="1800" u="none" cap="none" strike="noStrike">
              <a:solidFill>
                <a:schemeClr val="dk1"/>
              </a:solidFill>
              <a:latin typeface="Old Standard TT"/>
              <a:ea typeface="Old Standard TT"/>
              <a:cs typeface="Old Standard TT"/>
              <a:sym typeface="Old Standard TT"/>
            </a:endParaRPr>
          </a:p>
        </p:txBody>
      </p:sp>
      <p:pic>
        <p:nvPicPr>
          <p:cNvPr id="635" name="Google Shape;635;p70"/>
          <p:cNvPicPr preferRelativeResize="0"/>
          <p:nvPr/>
        </p:nvPicPr>
        <p:blipFill rotWithShape="1">
          <a:blip r:embed="rId3">
            <a:alphaModFix/>
          </a:blip>
          <a:srcRect b="0" l="0" r="0" t="0"/>
          <a:stretch/>
        </p:blipFill>
        <p:spPr>
          <a:xfrm>
            <a:off x="5860611" y="382825"/>
            <a:ext cx="3283400" cy="4377850"/>
          </a:xfrm>
          <a:prstGeom prst="rect">
            <a:avLst/>
          </a:prstGeom>
          <a:noFill/>
          <a:ln>
            <a:noFill/>
          </a:ln>
        </p:spPr>
      </p:pic>
      <p:pic>
        <p:nvPicPr>
          <p:cNvPr id="636" name="Google Shape;636;p70"/>
          <p:cNvPicPr preferRelativeResize="0"/>
          <p:nvPr/>
        </p:nvPicPr>
        <p:blipFill>
          <a:blip r:embed="rId4">
            <a:alphaModFix/>
          </a:blip>
          <a:stretch>
            <a:fillRect/>
          </a:stretch>
        </p:blipFill>
        <p:spPr>
          <a:xfrm>
            <a:off x="5902100" y="133350"/>
            <a:ext cx="3200400" cy="4876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71"/>
          <p:cNvSpPr txBox="1"/>
          <p:nvPr>
            <p:ph idx="1" type="subTitle"/>
          </p:nvPr>
        </p:nvSpPr>
        <p:spPr>
          <a:xfrm>
            <a:off x="285825" y="0"/>
            <a:ext cx="8658300" cy="26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2"/>
              </a:buClr>
              <a:buSzPts val="2400"/>
              <a:buFont typeface="Old Standard TT"/>
              <a:buNone/>
            </a:pPr>
            <a:r>
              <a:rPr b="0" i="0" lang="en" sz="3600" u="none" cap="none" strike="noStrike">
                <a:solidFill>
                  <a:srgbClr val="F1C232"/>
                </a:solidFill>
                <a:latin typeface="Bree Serif"/>
                <a:ea typeface="Bree Serif"/>
                <a:cs typeface="Bree Serif"/>
                <a:sym typeface="Bree Serif"/>
              </a:rPr>
              <a:t>Dragons of Longshan Temple </a:t>
            </a:r>
            <a:endParaRPr b="0" i="0" sz="3600" u="none" cap="none" strike="noStrike">
              <a:solidFill>
                <a:srgbClr val="F1C232"/>
              </a:solidFill>
              <a:latin typeface="Bree Serif"/>
              <a:ea typeface="Bree Serif"/>
              <a:cs typeface="Bree Serif"/>
              <a:sym typeface="Bree Serif"/>
            </a:endParaRPr>
          </a:p>
          <a:p>
            <a:pPr indent="0" lvl="0" marL="0" marR="0" rtl="0" algn="l">
              <a:lnSpc>
                <a:spcPct val="100000"/>
              </a:lnSpc>
              <a:spcBef>
                <a:spcPts val="0"/>
              </a:spcBef>
              <a:spcAft>
                <a:spcPts val="0"/>
              </a:spcAft>
              <a:buClr>
                <a:schemeClr val="accent2"/>
              </a:buClr>
              <a:buSzPts val="2400"/>
              <a:buFont typeface="Old Standard TT"/>
              <a:buNone/>
            </a:pPr>
            <a:r>
              <a:rPr b="0" i="0" lang="en" sz="1800" u="none" cap="none" strike="noStrike">
                <a:solidFill>
                  <a:srgbClr val="F1C232"/>
                </a:solidFill>
                <a:latin typeface="Bree Serif"/>
                <a:ea typeface="Bree Serif"/>
                <a:cs typeface="Bree Serif"/>
                <a:sym typeface="Bree Serif"/>
              </a:rPr>
              <a:t>(the 4 colors of dragon</a:t>
            </a:r>
            <a:r>
              <a:rPr lang="en" sz="1800">
                <a:solidFill>
                  <a:srgbClr val="F1C232"/>
                </a:solidFill>
                <a:latin typeface="Bree Serif"/>
                <a:ea typeface="Bree Serif"/>
                <a:cs typeface="Bree Serif"/>
                <a:sym typeface="Bree Serif"/>
              </a:rPr>
              <a:t>s)</a:t>
            </a:r>
            <a:endParaRPr sz="1800">
              <a:solidFill>
                <a:srgbClr val="F1C232"/>
              </a:solidFill>
              <a:latin typeface="Bree Serif"/>
              <a:ea typeface="Bree Serif"/>
              <a:cs typeface="Bree Serif"/>
              <a:sym typeface="Bree Serif"/>
            </a:endParaRPr>
          </a:p>
          <a:p>
            <a:pPr indent="0" lvl="0" marL="0" marR="0" rtl="0" algn="l">
              <a:lnSpc>
                <a:spcPct val="100000"/>
              </a:lnSpc>
              <a:spcBef>
                <a:spcPts val="0"/>
              </a:spcBef>
              <a:spcAft>
                <a:spcPts val="0"/>
              </a:spcAft>
              <a:buClr>
                <a:schemeClr val="accent2"/>
              </a:buClr>
              <a:buSzPts val="2400"/>
              <a:buFont typeface="Old Standard TT"/>
              <a:buNone/>
            </a:pPr>
            <a:r>
              <a:t/>
            </a:r>
            <a:endParaRPr sz="900">
              <a:solidFill>
                <a:srgbClr val="F1C232"/>
              </a:solidFill>
              <a:latin typeface="Bree Serif"/>
              <a:ea typeface="Bree Serif"/>
              <a:cs typeface="Bree Serif"/>
              <a:sym typeface="Bree Serif"/>
            </a:endParaRPr>
          </a:p>
          <a:p>
            <a:pPr indent="0" lvl="0" marL="0" marR="0" rtl="0" algn="l">
              <a:lnSpc>
                <a:spcPct val="100000"/>
              </a:lnSpc>
              <a:spcBef>
                <a:spcPts val="0"/>
              </a:spcBef>
              <a:spcAft>
                <a:spcPts val="0"/>
              </a:spcAft>
              <a:buClr>
                <a:schemeClr val="accent2"/>
              </a:buClr>
              <a:buSzPts val="2400"/>
              <a:buFont typeface="Old Standard TT"/>
              <a:buNone/>
            </a:pPr>
            <a:r>
              <a:rPr b="0" i="0" lang="en" sz="2600" u="none" cap="none" strike="noStrike">
                <a:solidFill>
                  <a:srgbClr val="F1C232"/>
                </a:solidFill>
                <a:latin typeface="Bree Serif"/>
                <a:ea typeface="Bree Serif"/>
                <a:cs typeface="Bree Serif"/>
                <a:sym typeface="Bree Serif"/>
              </a:rPr>
              <a:t>Taipei, Taiwan</a:t>
            </a:r>
            <a:endParaRPr b="0" i="0" sz="2600" u="none" cap="none" strike="noStrike">
              <a:solidFill>
                <a:srgbClr val="F1C232"/>
              </a:solidFill>
              <a:latin typeface="Bree Serif"/>
              <a:ea typeface="Bree Serif"/>
              <a:cs typeface="Bree Serif"/>
              <a:sym typeface="Bree Serif"/>
            </a:endParaRPr>
          </a:p>
          <a:p>
            <a:pPr indent="0" lvl="0" marL="0" marR="0" rtl="0" algn="l">
              <a:lnSpc>
                <a:spcPct val="100000"/>
              </a:lnSpc>
              <a:spcBef>
                <a:spcPts val="0"/>
              </a:spcBef>
              <a:spcAft>
                <a:spcPts val="0"/>
              </a:spcAft>
              <a:buClr>
                <a:schemeClr val="accent2"/>
              </a:buClr>
              <a:buSzPts val="2400"/>
              <a:buFont typeface="Old Standard TT"/>
              <a:buNone/>
            </a:pPr>
            <a:r>
              <a:t/>
            </a:r>
            <a:endParaRPr sz="900">
              <a:solidFill>
                <a:srgbClr val="E69138"/>
              </a:solidFill>
              <a:latin typeface="Bree Serif"/>
              <a:ea typeface="Bree Serif"/>
              <a:cs typeface="Bree Serif"/>
              <a:sym typeface="Bree Serif"/>
            </a:endParaRPr>
          </a:p>
          <a:p>
            <a:pPr indent="0" lvl="0" marL="0" marR="0" rtl="0" algn="l">
              <a:lnSpc>
                <a:spcPct val="100000"/>
              </a:lnSpc>
              <a:spcBef>
                <a:spcPts val="0"/>
              </a:spcBef>
              <a:spcAft>
                <a:spcPts val="0"/>
              </a:spcAft>
              <a:buClr>
                <a:schemeClr val="accent2"/>
              </a:buClr>
              <a:buSzPts val="2400"/>
              <a:buFont typeface="Old Standard TT"/>
              <a:buNone/>
            </a:pPr>
            <a:r>
              <a:t/>
            </a:r>
            <a:endParaRPr sz="900">
              <a:solidFill>
                <a:srgbClr val="E69138"/>
              </a:solidFill>
              <a:latin typeface="Bree Serif"/>
              <a:ea typeface="Bree Serif"/>
              <a:cs typeface="Bree Serif"/>
              <a:sym typeface="Bree Serif"/>
            </a:endParaRPr>
          </a:p>
          <a:p>
            <a:pPr indent="0" lvl="0" marL="0" marR="0" rtl="0" algn="l">
              <a:lnSpc>
                <a:spcPct val="100000"/>
              </a:lnSpc>
              <a:spcBef>
                <a:spcPts val="0"/>
              </a:spcBef>
              <a:spcAft>
                <a:spcPts val="0"/>
              </a:spcAft>
              <a:buClr>
                <a:schemeClr val="accent2"/>
              </a:buClr>
              <a:buSzPts val="2400"/>
              <a:buFont typeface="Old Standard TT"/>
              <a:buNone/>
            </a:pPr>
            <a:r>
              <a:t/>
            </a:r>
            <a:endParaRPr sz="900">
              <a:solidFill>
                <a:srgbClr val="E69138"/>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200">
                <a:solidFill>
                  <a:schemeClr val="lt2"/>
                </a:solidFill>
                <a:latin typeface="Bree Serif"/>
                <a:ea typeface="Bree Serif"/>
                <a:cs typeface="Bree Serif"/>
                <a:sym typeface="Bree Serif"/>
              </a:rPr>
              <a:t>The dragons of “On the Mating of Dragons” were inspired by regional art and examples of large, and at least somewhat draconic creatures.  The selection of colors was inspired by the dragon art I saw when I lived in Taipei, Taiwan.  Send us your pictures of dragons that look like ours and we will post the on the Gamification Schoolhouse Facebook page.</a:t>
            </a:r>
            <a:endParaRPr sz="1200">
              <a:solidFill>
                <a:schemeClr val="lt2"/>
              </a:solidFill>
              <a:latin typeface="Bree Serif"/>
              <a:ea typeface="Bree Serif"/>
              <a:cs typeface="Bree Serif"/>
              <a:sym typeface="Bree Serif"/>
            </a:endParaRPr>
          </a:p>
        </p:txBody>
      </p:sp>
      <p:pic>
        <p:nvPicPr>
          <p:cNvPr id="642" name="Google Shape;642;p71"/>
          <p:cNvPicPr preferRelativeResize="0"/>
          <p:nvPr/>
        </p:nvPicPr>
        <p:blipFill rotWithShape="1">
          <a:blip r:embed="rId3">
            <a:alphaModFix/>
          </a:blip>
          <a:srcRect b="11481" l="15788" r="20549" t="8104"/>
          <a:stretch/>
        </p:blipFill>
        <p:spPr>
          <a:xfrm>
            <a:off x="6136971" y="2639725"/>
            <a:ext cx="3007030" cy="2503776"/>
          </a:xfrm>
          <a:prstGeom prst="rect">
            <a:avLst/>
          </a:prstGeom>
          <a:noFill/>
          <a:ln>
            <a:noFill/>
          </a:ln>
        </p:spPr>
      </p:pic>
      <p:pic>
        <p:nvPicPr>
          <p:cNvPr id="643" name="Google Shape;643;p71"/>
          <p:cNvPicPr preferRelativeResize="0"/>
          <p:nvPr/>
        </p:nvPicPr>
        <p:blipFill rotWithShape="1">
          <a:blip r:embed="rId4">
            <a:alphaModFix/>
          </a:blip>
          <a:srcRect b="0" l="39320" r="0" t="0"/>
          <a:stretch/>
        </p:blipFill>
        <p:spPr>
          <a:xfrm>
            <a:off x="0" y="2639725"/>
            <a:ext cx="2779171" cy="2503775"/>
          </a:xfrm>
          <a:prstGeom prst="rect">
            <a:avLst/>
          </a:prstGeom>
          <a:noFill/>
          <a:ln>
            <a:noFill/>
          </a:ln>
        </p:spPr>
      </p:pic>
      <p:pic>
        <p:nvPicPr>
          <p:cNvPr id="644" name="Google Shape;644;p71"/>
          <p:cNvPicPr preferRelativeResize="0"/>
          <p:nvPr/>
        </p:nvPicPr>
        <p:blipFill>
          <a:blip r:embed="rId5">
            <a:alphaModFix/>
          </a:blip>
          <a:stretch>
            <a:fillRect/>
          </a:stretch>
        </p:blipFill>
        <p:spPr>
          <a:xfrm>
            <a:off x="2759810" y="2639700"/>
            <a:ext cx="3433764" cy="2503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151375" y="167025"/>
            <a:ext cx="8520600" cy="613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Arial"/>
                <a:ea typeface="Arial"/>
                <a:cs typeface="Arial"/>
                <a:sym typeface="Arial"/>
              </a:rPr>
              <a:t>“</a:t>
            </a:r>
            <a:r>
              <a:rPr lang="en" sz="2400">
                <a:latin typeface="Arial"/>
                <a:ea typeface="Arial"/>
                <a:cs typeface="Arial"/>
                <a:sym typeface="Arial"/>
              </a:rPr>
              <a:t>On the Speech of Dragons”</a:t>
            </a:r>
            <a:endParaRPr sz="2400">
              <a:latin typeface="Arial"/>
              <a:ea typeface="Arial"/>
              <a:cs typeface="Arial"/>
              <a:sym typeface="Arial"/>
            </a:endParaRPr>
          </a:p>
        </p:txBody>
      </p:sp>
      <p:sp>
        <p:nvSpPr>
          <p:cNvPr id="102" name="Google Shape;102;p18"/>
          <p:cNvSpPr txBox="1"/>
          <p:nvPr>
            <p:ph idx="1" type="body"/>
          </p:nvPr>
        </p:nvSpPr>
        <p:spPr>
          <a:xfrm>
            <a:off x="151375" y="780225"/>
            <a:ext cx="6702900" cy="409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latin typeface="Arial"/>
                <a:ea typeface="Arial"/>
                <a:cs typeface="Arial"/>
                <a:sym typeface="Arial"/>
              </a:rPr>
              <a:t>The dragon language has long been a mystery to most humans.  This is a shame as the </a:t>
            </a:r>
            <a:r>
              <a:rPr lang="en" sz="1200">
                <a:latin typeface="Arial"/>
                <a:ea typeface="Arial"/>
                <a:cs typeface="Arial"/>
                <a:sym typeface="Arial"/>
              </a:rPr>
              <a:t>ability</a:t>
            </a:r>
            <a:r>
              <a:rPr lang="en" sz="1200">
                <a:latin typeface="Arial"/>
                <a:ea typeface="Arial"/>
                <a:cs typeface="Arial"/>
                <a:sym typeface="Arial"/>
              </a:rPr>
              <a:t> for dragons to engage in human </a:t>
            </a:r>
            <a:r>
              <a:rPr lang="en" sz="1200">
                <a:latin typeface="Arial"/>
                <a:ea typeface="Arial"/>
                <a:cs typeface="Arial"/>
                <a:sym typeface="Arial"/>
              </a:rPr>
              <a:t>speech</a:t>
            </a:r>
            <a:r>
              <a:rPr lang="en" sz="1200">
                <a:latin typeface="Arial"/>
                <a:ea typeface="Arial"/>
                <a:cs typeface="Arial"/>
                <a:sym typeface="Arial"/>
              </a:rPr>
              <a:t> is limited in most populations.  Observations of populations where the </a:t>
            </a:r>
            <a:r>
              <a:rPr lang="en" sz="1200">
                <a:latin typeface="Arial"/>
                <a:ea typeface="Arial"/>
                <a:cs typeface="Arial"/>
                <a:sym typeface="Arial"/>
              </a:rPr>
              <a:t>ability</a:t>
            </a:r>
            <a:r>
              <a:rPr lang="en" sz="1200">
                <a:latin typeface="Arial"/>
                <a:ea typeface="Arial"/>
                <a:cs typeface="Arial"/>
                <a:sym typeface="Arial"/>
              </a:rPr>
              <a:t> to engage in human speech is “in question” indicates that the gene for speech is recessive.  Historically it was believed in some cultures that the ability to breath fire dictated and prevented  the ability to speak to </a:t>
            </a:r>
            <a:r>
              <a:rPr lang="en" sz="1200">
                <a:latin typeface="Arial"/>
                <a:ea typeface="Arial"/>
                <a:cs typeface="Arial"/>
                <a:sym typeface="Arial"/>
              </a:rPr>
              <a:t>h</a:t>
            </a:r>
            <a:r>
              <a:rPr lang="en" sz="1200">
                <a:latin typeface="Arial"/>
                <a:ea typeface="Arial"/>
                <a:cs typeface="Arial"/>
                <a:sym typeface="Arial"/>
              </a:rPr>
              <a:t>umans.  The data indicates that the ability to breath fire seems completely </a:t>
            </a:r>
            <a:r>
              <a:rPr i="1" lang="en" sz="1200">
                <a:latin typeface="Arial"/>
                <a:ea typeface="Arial"/>
                <a:cs typeface="Arial"/>
                <a:sym typeface="Arial"/>
              </a:rPr>
              <a:t>independent</a:t>
            </a:r>
            <a:r>
              <a:rPr lang="en" sz="1200">
                <a:latin typeface="Arial"/>
                <a:ea typeface="Arial"/>
                <a:cs typeface="Arial"/>
                <a:sym typeface="Arial"/>
              </a:rPr>
              <a:t> of the ability to speak human.  In fact it goes a long way to explain why, when speaking to a fire breathing dragon, one tends to mind one's manners.</a:t>
            </a:r>
            <a:endParaRPr sz="12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2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 sz="1200">
                <a:latin typeface="Arial"/>
                <a:ea typeface="Arial"/>
                <a:cs typeface="Arial"/>
                <a:sym typeface="Arial"/>
              </a:rPr>
              <a:t>Dragons have a unique language that relies on deep chest thrumming in addition to vocalizations.  Though the collective work of dragon enthusiasts from around the globe, including myself, we have confirmed that some important and variable elements of dragon communication depend on frequencies too low for the human ear to hear.  As our ability to sample these frequencies improves, so will our understanding of the dialects of dragon we see today.</a:t>
            </a:r>
            <a:endParaRPr sz="12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2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 sz="1200">
                <a:latin typeface="Arial"/>
                <a:ea typeface="Arial"/>
                <a:cs typeface="Arial"/>
                <a:sym typeface="Arial"/>
              </a:rPr>
              <a:t>Some dragon types, most notably Long Wan Die, Quetzalcoatlus, Saxon Red, and the Zulu all developed methods to communicate more clearly with humans if a dragon lacked the ability to “speak human”.  The “Dragon Stylus” used by the Long Wan Die even allows dragons to explore an interest in “dragon poetry”, an admittedly acquired taste in literature for most humans</a:t>
            </a:r>
            <a:endParaRPr sz="1200">
              <a:latin typeface="Arial"/>
              <a:ea typeface="Arial"/>
              <a:cs typeface="Arial"/>
              <a:sym typeface="Arial"/>
            </a:endParaRPr>
          </a:p>
          <a:p>
            <a:pPr indent="0" lvl="0" marL="0" rtl="0" algn="l">
              <a:spcBef>
                <a:spcPts val="0"/>
              </a:spcBef>
              <a:spcAft>
                <a:spcPts val="0"/>
              </a:spcAft>
              <a:buNone/>
            </a:pPr>
            <a:r>
              <a:t/>
            </a:r>
            <a:endParaRPr/>
          </a:p>
        </p:txBody>
      </p:sp>
      <p:pic>
        <p:nvPicPr>
          <p:cNvPr id="103" name="Google Shape;103;p18"/>
          <p:cNvPicPr preferRelativeResize="0"/>
          <p:nvPr/>
        </p:nvPicPr>
        <p:blipFill>
          <a:blip r:embed="rId3">
            <a:alphaModFix/>
          </a:blip>
          <a:stretch>
            <a:fillRect/>
          </a:stretch>
        </p:blipFill>
        <p:spPr>
          <a:xfrm>
            <a:off x="7013475" y="0"/>
            <a:ext cx="2130528" cy="3013502"/>
          </a:xfrm>
          <a:prstGeom prst="rect">
            <a:avLst/>
          </a:prstGeom>
          <a:noFill/>
          <a:ln>
            <a:noFill/>
          </a:ln>
        </p:spPr>
      </p:pic>
      <p:sp>
        <p:nvSpPr>
          <p:cNvPr id="104" name="Google Shape;104;p18"/>
          <p:cNvSpPr txBox="1"/>
          <p:nvPr/>
        </p:nvSpPr>
        <p:spPr>
          <a:xfrm>
            <a:off x="6854275" y="3119200"/>
            <a:ext cx="2229300" cy="18171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rPr>
              <a:t>Why is it important that Sir Deric look at populations where the ability to speak human is “in question” in order to tell if a trait is </a:t>
            </a:r>
            <a:r>
              <a:rPr lang="en">
                <a:solidFill>
                  <a:schemeClr val="dk1"/>
                </a:solidFill>
              </a:rPr>
              <a:t>recessive</a:t>
            </a:r>
            <a:r>
              <a:rPr lang="en">
                <a:solidFill>
                  <a:schemeClr val="dk1"/>
                </a:solidFill>
              </a:rPr>
              <a: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72"/>
          <p:cNvSpPr txBox="1"/>
          <p:nvPr>
            <p:ph idx="1" type="subTitle"/>
          </p:nvPr>
        </p:nvSpPr>
        <p:spPr>
          <a:xfrm>
            <a:off x="0" y="461075"/>
            <a:ext cx="9144000" cy="89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2"/>
              </a:buClr>
              <a:buSzPts val="2400"/>
              <a:buFont typeface="Old Standard TT"/>
              <a:buNone/>
            </a:pPr>
            <a:r>
              <a:rPr lang="en" sz="3600">
                <a:solidFill>
                  <a:srgbClr val="F1C232"/>
                </a:solidFill>
                <a:latin typeface="Bree Serif"/>
                <a:ea typeface="Bree Serif"/>
                <a:cs typeface="Bree Serif"/>
                <a:sym typeface="Bree Serif"/>
              </a:rPr>
              <a:t>User Agreement/Copyright</a:t>
            </a:r>
            <a:endParaRPr b="0" i="0" sz="3000" u="none" cap="none" strike="noStrike">
              <a:solidFill>
                <a:srgbClr val="F1C232"/>
              </a:solidFill>
              <a:latin typeface="Bree Serif"/>
              <a:ea typeface="Bree Serif"/>
              <a:cs typeface="Bree Serif"/>
              <a:sym typeface="Bree Serif"/>
            </a:endParaRPr>
          </a:p>
        </p:txBody>
      </p:sp>
      <p:sp>
        <p:nvSpPr>
          <p:cNvPr id="650" name="Google Shape;650;p72"/>
          <p:cNvSpPr txBox="1"/>
          <p:nvPr/>
        </p:nvSpPr>
        <p:spPr>
          <a:xfrm>
            <a:off x="2444675" y="1875575"/>
            <a:ext cx="6044100" cy="29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“On the Mating of Dragons” and the art within, is copyrighted.  More importantly it is a work created by a teacher for teachers.  The intent is “one purchase, one copy”, but if you work with 1-3 other teachers in a team you can share the link.  </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rPr lang="en">
                <a:solidFill>
                  <a:schemeClr val="lt2"/>
                </a:solidFill>
              </a:rPr>
              <a:t>If you like “On the Mating of Dragons” you and your class may be interested in the “gamification” of you classroom.  Visit us at </a:t>
            </a:r>
            <a:r>
              <a:rPr lang="en" u="sng">
                <a:solidFill>
                  <a:schemeClr val="hlink"/>
                </a:solidFill>
                <a:hlinkClick r:id="rId3"/>
              </a:rPr>
              <a:t>www.gamificationschoolhouse.com</a:t>
            </a:r>
            <a:r>
              <a:rPr lang="en">
                <a:solidFill>
                  <a:schemeClr val="lt2"/>
                </a:solidFill>
              </a:rPr>
              <a:t> to learn how gamification can be a game changer in your classroom.  The web site also contains an automated dragon mating app.  Check it out!</a:t>
            </a:r>
            <a:endParaRPr>
              <a:solidFill>
                <a:schemeClr val="lt2"/>
              </a:solidFill>
            </a:endParaRPr>
          </a:p>
        </p:txBody>
      </p:sp>
      <p:pic>
        <p:nvPicPr>
          <p:cNvPr id="651" name="Google Shape;651;p72"/>
          <p:cNvPicPr preferRelativeResize="0"/>
          <p:nvPr/>
        </p:nvPicPr>
        <p:blipFill>
          <a:blip r:embed="rId4">
            <a:alphaModFix/>
          </a:blip>
          <a:stretch>
            <a:fillRect/>
          </a:stretch>
        </p:blipFill>
        <p:spPr>
          <a:xfrm>
            <a:off x="184375" y="1935852"/>
            <a:ext cx="2133125" cy="30171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73"/>
          <p:cNvSpPr txBox="1"/>
          <p:nvPr>
            <p:ph idx="1" type="subTitle"/>
          </p:nvPr>
        </p:nvSpPr>
        <p:spPr>
          <a:xfrm>
            <a:off x="0" y="7025"/>
            <a:ext cx="7214100" cy="149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2"/>
              </a:buClr>
              <a:buSzPts val="2400"/>
              <a:buFont typeface="Old Standard TT"/>
              <a:buNone/>
            </a:pPr>
            <a:r>
              <a:rPr lang="en" sz="3200">
                <a:solidFill>
                  <a:srgbClr val="F1C232"/>
                </a:solidFill>
                <a:latin typeface="Bree Serif"/>
                <a:ea typeface="Bree Serif"/>
                <a:cs typeface="Bree Serif"/>
                <a:sym typeface="Bree Serif"/>
              </a:rPr>
              <a:t>Connect with</a:t>
            </a:r>
            <a:endParaRPr sz="3200">
              <a:solidFill>
                <a:srgbClr val="F1C232"/>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accent2"/>
              </a:buClr>
              <a:buSzPts val="2400"/>
              <a:buFont typeface="Old Standard TT"/>
              <a:buNone/>
            </a:pPr>
            <a:r>
              <a:rPr lang="en" sz="3200">
                <a:solidFill>
                  <a:srgbClr val="F1C232"/>
                </a:solidFill>
                <a:latin typeface="Bree Serif"/>
                <a:ea typeface="Bree Serif"/>
                <a:cs typeface="Bree Serif"/>
                <a:sym typeface="Bree Serif"/>
              </a:rPr>
              <a:t>Gamification Schoolhouse to explore educational gamification</a:t>
            </a:r>
            <a:endParaRPr sz="3200">
              <a:solidFill>
                <a:srgbClr val="F1C232"/>
              </a:solidFill>
              <a:latin typeface="Bree Serif"/>
              <a:ea typeface="Bree Serif"/>
              <a:cs typeface="Bree Serif"/>
              <a:sym typeface="Bree Serif"/>
            </a:endParaRPr>
          </a:p>
        </p:txBody>
      </p:sp>
      <p:pic>
        <p:nvPicPr>
          <p:cNvPr id="657" name="Google Shape;657;p73">
            <a:hlinkClick r:id="rId3"/>
          </p:cNvPr>
          <p:cNvPicPr preferRelativeResize="0"/>
          <p:nvPr/>
        </p:nvPicPr>
        <p:blipFill>
          <a:blip r:embed="rId4">
            <a:alphaModFix/>
          </a:blip>
          <a:stretch>
            <a:fillRect/>
          </a:stretch>
        </p:blipFill>
        <p:spPr>
          <a:xfrm>
            <a:off x="517950" y="3183300"/>
            <a:ext cx="1454175" cy="1373525"/>
          </a:xfrm>
          <a:prstGeom prst="rect">
            <a:avLst/>
          </a:prstGeom>
          <a:noFill/>
          <a:ln>
            <a:noFill/>
          </a:ln>
        </p:spPr>
      </p:pic>
      <p:pic>
        <p:nvPicPr>
          <p:cNvPr id="658" name="Google Shape;658;p73">
            <a:hlinkClick r:id="rId5"/>
          </p:cNvPr>
          <p:cNvPicPr preferRelativeResize="0"/>
          <p:nvPr/>
        </p:nvPicPr>
        <p:blipFill rotWithShape="1">
          <a:blip r:embed="rId6">
            <a:alphaModFix/>
          </a:blip>
          <a:srcRect b="20644" l="22321" r="20385" t="21300"/>
          <a:stretch/>
        </p:blipFill>
        <p:spPr>
          <a:xfrm>
            <a:off x="7949050" y="3310711"/>
            <a:ext cx="1128751" cy="1092967"/>
          </a:xfrm>
          <a:prstGeom prst="rect">
            <a:avLst/>
          </a:prstGeom>
          <a:noFill/>
          <a:ln>
            <a:noFill/>
          </a:ln>
        </p:spPr>
      </p:pic>
      <p:pic>
        <p:nvPicPr>
          <p:cNvPr id="659" name="Google Shape;659;p73">
            <a:hlinkClick r:id="rId7"/>
          </p:cNvPr>
          <p:cNvPicPr preferRelativeResize="0"/>
          <p:nvPr/>
        </p:nvPicPr>
        <p:blipFill>
          <a:blip r:embed="rId8">
            <a:alphaModFix/>
          </a:blip>
          <a:stretch>
            <a:fillRect/>
          </a:stretch>
        </p:blipFill>
        <p:spPr>
          <a:xfrm>
            <a:off x="4787350" y="3424128"/>
            <a:ext cx="1184606" cy="891879"/>
          </a:xfrm>
          <a:prstGeom prst="rect">
            <a:avLst/>
          </a:prstGeom>
          <a:noFill/>
          <a:ln>
            <a:noFill/>
          </a:ln>
        </p:spPr>
      </p:pic>
      <p:pic>
        <p:nvPicPr>
          <p:cNvPr id="660" name="Google Shape;660;p73">
            <a:hlinkClick r:id="rId9"/>
          </p:cNvPr>
          <p:cNvPicPr preferRelativeResize="0"/>
          <p:nvPr/>
        </p:nvPicPr>
        <p:blipFill>
          <a:blip r:embed="rId10">
            <a:alphaModFix/>
          </a:blip>
          <a:stretch>
            <a:fillRect/>
          </a:stretch>
        </p:blipFill>
        <p:spPr>
          <a:xfrm>
            <a:off x="2618080" y="3183300"/>
            <a:ext cx="1807975" cy="1373525"/>
          </a:xfrm>
          <a:prstGeom prst="rect">
            <a:avLst/>
          </a:prstGeom>
          <a:noFill/>
          <a:ln>
            <a:noFill/>
          </a:ln>
        </p:spPr>
      </p:pic>
      <p:sp>
        <p:nvSpPr>
          <p:cNvPr id="661" name="Google Shape;661;p73"/>
          <p:cNvSpPr txBox="1"/>
          <p:nvPr/>
        </p:nvSpPr>
        <p:spPr>
          <a:xfrm>
            <a:off x="667225" y="2016925"/>
            <a:ext cx="7915500" cy="8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D9EAD3"/>
                </a:solidFill>
                <a:latin typeface="Old Standard TT"/>
                <a:ea typeface="Old Standard TT"/>
                <a:cs typeface="Old Standard TT"/>
                <a:sym typeface="Old Standard TT"/>
              </a:rPr>
              <a:t>Feedback welcome!   </a:t>
            </a:r>
            <a:r>
              <a:rPr lang="en" sz="1800" u="sng">
                <a:solidFill>
                  <a:schemeClr val="hlink"/>
                </a:solidFill>
                <a:latin typeface="Old Standard TT"/>
                <a:ea typeface="Old Standard TT"/>
                <a:cs typeface="Old Standard TT"/>
                <a:sym typeface="Old Standard TT"/>
                <a:hlinkClick r:id="rId11"/>
              </a:rPr>
              <a:t>www.gamificationschoolhouse.com</a:t>
            </a:r>
            <a:r>
              <a:rPr lang="en" sz="1800">
                <a:solidFill>
                  <a:srgbClr val="D9EAD3"/>
                </a:solidFill>
                <a:latin typeface="Old Standard TT"/>
                <a:ea typeface="Old Standard TT"/>
                <a:cs typeface="Old Standard TT"/>
                <a:sym typeface="Old Standard TT"/>
              </a:rPr>
              <a:t> </a:t>
            </a:r>
            <a:endParaRPr sz="1800">
              <a:solidFill>
                <a:srgbClr val="D9EAD3"/>
              </a:solidFill>
              <a:latin typeface="Old Standard TT"/>
              <a:ea typeface="Old Standard TT"/>
              <a:cs typeface="Old Standard TT"/>
              <a:sym typeface="Old Standard TT"/>
            </a:endParaRPr>
          </a:p>
          <a:p>
            <a:pPr indent="0" lvl="0" marL="0" rtl="0" algn="l">
              <a:spcBef>
                <a:spcPts val="0"/>
              </a:spcBef>
              <a:spcAft>
                <a:spcPts val="0"/>
              </a:spcAft>
              <a:buNone/>
            </a:pPr>
            <a:r>
              <a:rPr lang="en" sz="1800">
                <a:solidFill>
                  <a:srgbClr val="D9EAD3"/>
                </a:solidFill>
                <a:latin typeface="Old Standard TT"/>
                <a:ea typeface="Old Standard TT"/>
                <a:cs typeface="Old Standard TT"/>
                <a:sym typeface="Old Standard TT"/>
              </a:rPr>
              <a:t>Gamification Schoolhouse also offers Professional </a:t>
            </a:r>
            <a:r>
              <a:rPr lang="en" sz="1800">
                <a:solidFill>
                  <a:srgbClr val="D9EAD3"/>
                </a:solidFill>
                <a:latin typeface="Old Standard TT"/>
                <a:ea typeface="Old Standard TT"/>
                <a:cs typeface="Old Standard TT"/>
                <a:sym typeface="Old Standard TT"/>
              </a:rPr>
              <a:t>Development</a:t>
            </a:r>
            <a:r>
              <a:rPr lang="en" sz="1800">
                <a:solidFill>
                  <a:srgbClr val="D9EAD3"/>
                </a:solidFill>
                <a:latin typeface="Old Standard TT"/>
                <a:ea typeface="Old Standard TT"/>
                <a:cs typeface="Old Standard TT"/>
                <a:sym typeface="Old Standard TT"/>
              </a:rPr>
              <a:t>. Contact us for details.</a:t>
            </a:r>
            <a:endParaRPr sz="1800">
              <a:solidFill>
                <a:srgbClr val="D9EAD3"/>
              </a:solidFill>
              <a:latin typeface="Old Standard TT"/>
              <a:ea typeface="Old Standard TT"/>
              <a:cs typeface="Old Standard TT"/>
              <a:sym typeface="Old Standard TT"/>
            </a:endParaRPr>
          </a:p>
        </p:txBody>
      </p:sp>
      <p:pic>
        <p:nvPicPr>
          <p:cNvPr id="662" name="Google Shape;662;p73"/>
          <p:cNvPicPr preferRelativeResize="0"/>
          <p:nvPr/>
        </p:nvPicPr>
        <p:blipFill>
          <a:blip r:embed="rId12">
            <a:alphaModFix/>
          </a:blip>
          <a:stretch>
            <a:fillRect/>
          </a:stretch>
        </p:blipFill>
        <p:spPr>
          <a:xfrm>
            <a:off x="6484275" y="3310696"/>
            <a:ext cx="1128750" cy="1118741"/>
          </a:xfrm>
          <a:prstGeom prst="rect">
            <a:avLst/>
          </a:prstGeom>
          <a:noFill/>
          <a:ln>
            <a:noFill/>
          </a:ln>
        </p:spPr>
      </p:pic>
      <p:pic>
        <p:nvPicPr>
          <p:cNvPr id="663" name="Google Shape;663;p73"/>
          <p:cNvPicPr preferRelativeResize="0"/>
          <p:nvPr/>
        </p:nvPicPr>
        <p:blipFill rotWithShape="1">
          <a:blip r:embed="rId13">
            <a:alphaModFix/>
          </a:blip>
          <a:srcRect b="22569" l="6929" r="8775" t="19049"/>
          <a:stretch/>
        </p:blipFill>
        <p:spPr>
          <a:xfrm>
            <a:off x="7091225" y="0"/>
            <a:ext cx="2052775" cy="2010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311700" y="279100"/>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Basics of dragon biology- </a:t>
            </a:r>
            <a:r>
              <a:rPr b="0" i="0" lang="en" sz="1800" u="none" cap="none" strike="noStrike">
                <a:solidFill>
                  <a:schemeClr val="dk1"/>
                </a:solidFill>
                <a:latin typeface="Old Standard TT"/>
                <a:ea typeface="Old Standard TT"/>
                <a:cs typeface="Old Standard TT"/>
                <a:sym typeface="Old Standard TT"/>
              </a:rPr>
              <a:t>by Sir </a:t>
            </a:r>
            <a:r>
              <a:rPr lang="en" sz="1800"/>
              <a:t>De</a:t>
            </a:r>
            <a:r>
              <a:rPr b="0" i="0" lang="en" sz="1800" u="none" cap="none" strike="noStrike">
                <a:solidFill>
                  <a:schemeClr val="dk1"/>
                </a:solidFill>
                <a:latin typeface="Old Standard TT"/>
                <a:ea typeface="Old Standard TT"/>
                <a:cs typeface="Old Standard TT"/>
                <a:sym typeface="Old Standard TT"/>
              </a:rPr>
              <a:t>ric </a:t>
            </a:r>
            <a:r>
              <a:rPr lang="en" sz="1800"/>
              <a:t>Attenborough </a:t>
            </a:r>
            <a:r>
              <a:rPr b="0" i="0" lang="en" sz="1800" u="none" cap="none" strike="noStrike">
                <a:solidFill>
                  <a:schemeClr val="dk1"/>
                </a:solidFill>
                <a:latin typeface="Old Standard TT"/>
                <a:ea typeface="Old Standard TT"/>
                <a:cs typeface="Old Standard TT"/>
                <a:sym typeface="Old Standard TT"/>
              </a:rPr>
              <a:t>Nelson</a:t>
            </a:r>
            <a:endParaRPr b="0" i="0" sz="1800" u="none" cap="none" strike="noStrike">
              <a:solidFill>
                <a:schemeClr val="dk1"/>
              </a:solidFill>
              <a:latin typeface="Old Standard TT"/>
              <a:ea typeface="Old Standard TT"/>
              <a:cs typeface="Old Standard TT"/>
              <a:sym typeface="Old Standard TT"/>
            </a:endParaRPr>
          </a:p>
        </p:txBody>
      </p:sp>
      <p:sp>
        <p:nvSpPr>
          <p:cNvPr id="110" name="Google Shape;110;p19"/>
          <p:cNvSpPr txBox="1"/>
          <p:nvPr>
            <p:ph idx="1" type="body"/>
          </p:nvPr>
        </p:nvSpPr>
        <p:spPr>
          <a:xfrm>
            <a:off x="69125" y="892300"/>
            <a:ext cx="3816000" cy="410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400" u="none" cap="none" strike="noStrike">
                <a:solidFill>
                  <a:schemeClr val="dk1"/>
                </a:solidFill>
                <a:latin typeface="Old Standard TT"/>
                <a:ea typeface="Old Standard TT"/>
                <a:cs typeface="Old Standard TT"/>
                <a:sym typeface="Old Standard TT"/>
              </a:rPr>
              <a:t>On Planet Earth all </a:t>
            </a:r>
            <a:r>
              <a:rPr b="0" i="0" lang="en" sz="1400" u="sng" cap="none" strike="noStrike">
                <a:solidFill>
                  <a:schemeClr val="dk1"/>
                </a:solidFill>
                <a:latin typeface="Old Standard TT"/>
                <a:ea typeface="Old Standard TT"/>
                <a:cs typeface="Old Standard TT"/>
                <a:sym typeface="Old Standard TT"/>
              </a:rPr>
              <a:t>terrestrial</a:t>
            </a:r>
            <a:r>
              <a:rPr b="0" i="0" lang="en" sz="1400" u="none" cap="none" strike="noStrike">
                <a:solidFill>
                  <a:schemeClr val="dk1"/>
                </a:solidFill>
                <a:latin typeface="Old Standard TT"/>
                <a:ea typeface="Old Standard TT"/>
                <a:cs typeface="Old Standard TT"/>
                <a:sym typeface="Old Standard TT"/>
              </a:rPr>
              <a:t> </a:t>
            </a:r>
            <a:r>
              <a:rPr b="0" i="0" lang="en" sz="1400" u="sng" cap="none" strike="noStrike">
                <a:solidFill>
                  <a:schemeClr val="dk1"/>
                </a:solidFill>
                <a:latin typeface="Old Standard TT"/>
                <a:ea typeface="Old Standard TT"/>
                <a:cs typeface="Old Standard TT"/>
                <a:sym typeface="Old Standard TT"/>
              </a:rPr>
              <a:t>vertebrates</a:t>
            </a:r>
            <a:r>
              <a:rPr b="0" i="0" lang="en" sz="1400" u="none" cap="none" strike="noStrike">
                <a:solidFill>
                  <a:schemeClr val="dk1"/>
                </a:solidFill>
                <a:latin typeface="Old Standard TT"/>
                <a:ea typeface="Old Standard TT"/>
                <a:cs typeface="Old Standard TT"/>
                <a:sym typeface="Old Standard TT"/>
              </a:rPr>
              <a:t> are descended from </a:t>
            </a:r>
            <a:r>
              <a:rPr b="0" i="0" lang="en" sz="1400" u="sng" cap="none" strike="noStrike">
                <a:solidFill>
                  <a:schemeClr val="dk1"/>
                </a:solidFill>
                <a:latin typeface="Old Standard TT"/>
                <a:ea typeface="Old Standard TT"/>
                <a:cs typeface="Old Standard TT"/>
                <a:sym typeface="Old Standard TT"/>
              </a:rPr>
              <a:t>tetrapods</a:t>
            </a:r>
            <a:r>
              <a:rPr b="0" i="0" lang="en" sz="1400" u="none" cap="none" strike="noStrike">
                <a:solidFill>
                  <a:schemeClr val="dk1"/>
                </a:solidFill>
                <a:latin typeface="Old Standard TT"/>
                <a:ea typeface="Old Standard TT"/>
                <a:cs typeface="Old Standard TT"/>
                <a:sym typeface="Old Standard TT"/>
              </a:rPr>
              <a:t>.  This means they had </a:t>
            </a:r>
            <a:r>
              <a:rPr b="0" i="0" lang="en" sz="1400" u="sng" cap="none" strike="noStrike">
                <a:solidFill>
                  <a:schemeClr val="dk1"/>
                </a:solidFill>
                <a:latin typeface="Old Standard TT"/>
                <a:ea typeface="Old Standard TT"/>
                <a:cs typeface="Old Standard TT"/>
                <a:sym typeface="Old Standard TT"/>
              </a:rPr>
              <a:t>4</a:t>
            </a:r>
            <a:r>
              <a:rPr b="0" i="0" lang="en" sz="1400" u="none" cap="none" strike="noStrike">
                <a:solidFill>
                  <a:schemeClr val="dk1"/>
                </a:solidFill>
                <a:latin typeface="Old Standard TT"/>
                <a:ea typeface="Old Standard TT"/>
                <a:cs typeface="Old Standard TT"/>
                <a:sym typeface="Old Standard TT"/>
              </a:rPr>
              <a:t> limbs.  For birds and bats the front legs became wings</a:t>
            </a:r>
            <a:r>
              <a:rPr lang="en" sz="1400"/>
              <a:t>,</a:t>
            </a:r>
            <a:r>
              <a:rPr b="0" i="0" lang="en" sz="1400" u="none" cap="none" strike="noStrike">
                <a:solidFill>
                  <a:schemeClr val="dk1"/>
                </a:solidFill>
                <a:latin typeface="Old Standard TT"/>
                <a:ea typeface="Old Standard TT"/>
                <a:cs typeface="Old Standard TT"/>
                <a:sym typeface="Old Standard TT"/>
              </a:rPr>
              <a:t> and for humans the front legs became arms.  On Planet XY, dragons are hexapods</a:t>
            </a:r>
            <a:r>
              <a:rPr lang="en" sz="1400"/>
              <a:t>.</a:t>
            </a:r>
            <a:r>
              <a:rPr b="0" i="0" lang="en" sz="1400" u="none" cap="none" strike="noStrike">
                <a:solidFill>
                  <a:schemeClr val="dk1"/>
                </a:solidFill>
                <a:latin typeface="Old Standard TT"/>
                <a:ea typeface="Old Standard TT"/>
                <a:cs typeface="Old Standard TT"/>
                <a:sym typeface="Old Standard TT"/>
              </a:rPr>
              <a:t> </a:t>
            </a:r>
            <a:r>
              <a:rPr lang="en" sz="1400"/>
              <a:t>T</a:t>
            </a:r>
            <a:r>
              <a:rPr b="0" i="0" lang="en" sz="1400" u="none" cap="none" strike="noStrike">
                <a:solidFill>
                  <a:schemeClr val="dk1"/>
                </a:solidFill>
                <a:latin typeface="Old Standard TT"/>
                <a:ea typeface="Old Standard TT"/>
                <a:cs typeface="Old Standard TT"/>
                <a:sym typeface="Old Standard TT"/>
              </a:rPr>
              <a:t>hey have 6 limbs; 4 legs and two wings.  On Planet XY even the  </a:t>
            </a:r>
            <a:r>
              <a:rPr lang="en" sz="1400"/>
              <a:t>“wingless” </a:t>
            </a:r>
            <a:r>
              <a:rPr b="0" i="0" lang="en" sz="1400" u="none" cap="none" strike="noStrike">
                <a:solidFill>
                  <a:schemeClr val="dk1"/>
                </a:solidFill>
                <a:latin typeface="Old Standard TT"/>
                <a:ea typeface="Old Standard TT"/>
                <a:cs typeface="Old Standard TT"/>
                <a:sym typeface="Old Standard TT"/>
              </a:rPr>
              <a:t>dragons are hexapods as the wings do not disappear, rather they fuse to the body creating two long gas bags </a:t>
            </a:r>
            <a:r>
              <a:rPr lang="en" sz="1400"/>
              <a:t>along</a:t>
            </a:r>
            <a:r>
              <a:rPr b="0" i="0" lang="en" sz="1400" u="none" cap="none" strike="noStrike">
                <a:solidFill>
                  <a:schemeClr val="dk1"/>
                </a:solidFill>
                <a:latin typeface="Old Standard TT"/>
                <a:ea typeface="Old Standard TT"/>
                <a:cs typeface="Old Standard TT"/>
                <a:sym typeface="Old Standard TT"/>
              </a:rPr>
              <a:t> the back.</a:t>
            </a:r>
            <a:endParaRPr b="0" i="0" sz="14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lang="en" sz="1400"/>
              <a:t>Wingless dragons tend to have less robust rear legs and a more “serpentine” body than a winged dragon.   </a:t>
            </a:r>
            <a:endParaRPr sz="1400"/>
          </a:p>
        </p:txBody>
      </p:sp>
      <p:pic>
        <p:nvPicPr>
          <p:cNvPr id="111" name="Google Shape;111;p19"/>
          <p:cNvPicPr preferRelativeResize="0"/>
          <p:nvPr/>
        </p:nvPicPr>
        <p:blipFill>
          <a:blip r:embed="rId3">
            <a:alphaModFix/>
          </a:blip>
          <a:stretch>
            <a:fillRect/>
          </a:stretch>
        </p:blipFill>
        <p:spPr>
          <a:xfrm>
            <a:off x="4408717" y="1050451"/>
            <a:ext cx="4735280" cy="2607926"/>
          </a:xfrm>
          <a:prstGeom prst="rect">
            <a:avLst/>
          </a:prstGeom>
          <a:noFill/>
          <a:ln>
            <a:noFill/>
          </a:ln>
        </p:spPr>
      </p:pic>
      <p:pic>
        <p:nvPicPr>
          <p:cNvPr id="112" name="Google Shape;112;p19"/>
          <p:cNvPicPr preferRelativeResize="0"/>
          <p:nvPr/>
        </p:nvPicPr>
        <p:blipFill>
          <a:blip r:embed="rId4">
            <a:alphaModFix/>
          </a:blip>
          <a:stretch>
            <a:fillRect/>
          </a:stretch>
        </p:blipFill>
        <p:spPr>
          <a:xfrm>
            <a:off x="6625775" y="3658375"/>
            <a:ext cx="2518222" cy="1386902"/>
          </a:xfrm>
          <a:prstGeom prst="rect">
            <a:avLst/>
          </a:prstGeom>
          <a:noFill/>
          <a:ln>
            <a:noFill/>
          </a:ln>
        </p:spPr>
      </p:pic>
      <p:pic>
        <p:nvPicPr>
          <p:cNvPr id="113" name="Google Shape;113;p19"/>
          <p:cNvPicPr preferRelativeResize="0"/>
          <p:nvPr/>
        </p:nvPicPr>
        <p:blipFill>
          <a:blip r:embed="rId5">
            <a:alphaModFix/>
          </a:blip>
          <a:stretch>
            <a:fillRect/>
          </a:stretch>
        </p:blipFill>
        <p:spPr>
          <a:xfrm>
            <a:off x="4270250" y="3598313"/>
            <a:ext cx="2518222" cy="14469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0" y="0"/>
            <a:ext cx="5374800" cy="123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How wingless dragons fly </a:t>
            </a:r>
            <a:endParaRPr b="0" i="0" sz="3000" u="none" cap="none" strike="noStrike">
              <a:solidFill>
                <a:schemeClr val="dk1"/>
              </a:solidFill>
              <a:latin typeface="Old Standard TT"/>
              <a:ea typeface="Old Standard TT"/>
              <a:cs typeface="Old Standard TT"/>
              <a:sym typeface="Old Standard TT"/>
            </a:endParaRPr>
          </a:p>
          <a:p>
            <a:pPr indent="0" lvl="0" marL="0" marR="0" rtl="0" algn="ctr">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on Planet X?</a:t>
            </a:r>
            <a:endParaRPr b="0" i="0" sz="3000" u="none" cap="none" strike="noStrike">
              <a:solidFill>
                <a:schemeClr val="dk1"/>
              </a:solidFill>
              <a:latin typeface="Old Standard TT"/>
              <a:ea typeface="Old Standard TT"/>
              <a:cs typeface="Old Standard TT"/>
              <a:sym typeface="Old Standard TT"/>
            </a:endParaRPr>
          </a:p>
        </p:txBody>
      </p:sp>
      <p:sp>
        <p:nvSpPr>
          <p:cNvPr id="119" name="Google Shape;119;p20"/>
          <p:cNvSpPr txBox="1"/>
          <p:nvPr>
            <p:ph idx="1" type="body"/>
          </p:nvPr>
        </p:nvSpPr>
        <p:spPr>
          <a:xfrm>
            <a:off x="0" y="1230600"/>
            <a:ext cx="3620100" cy="3753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800"/>
              <a:buFont typeface="Old Standard TT"/>
              <a:buNone/>
            </a:pPr>
            <a:r>
              <a:rPr b="0" i="0" lang="en" sz="1400" u="none" cap="none" strike="noStrike">
                <a:solidFill>
                  <a:schemeClr val="dk1"/>
                </a:solidFill>
                <a:latin typeface="Old Standard TT"/>
                <a:ea typeface="Old Standard TT"/>
                <a:cs typeface="Old Standard TT"/>
                <a:sym typeface="Old Standard TT"/>
              </a:rPr>
              <a:t>Big creatures are heavy.  On Planet X, dragons have evolved an organ that can create and store </a:t>
            </a:r>
            <a:r>
              <a:rPr lang="en" sz="1400"/>
              <a:t>h</a:t>
            </a:r>
            <a:r>
              <a:rPr b="0" i="0" lang="en" sz="1400" u="none" cap="none" strike="noStrike">
                <a:solidFill>
                  <a:schemeClr val="dk1"/>
                </a:solidFill>
                <a:latin typeface="Old Standard TT"/>
                <a:ea typeface="Old Standard TT"/>
                <a:cs typeface="Old Standard TT"/>
                <a:sym typeface="Old Standard TT"/>
              </a:rPr>
              <a:t>ydrogen, a very light gas.  This gas can be pumped into large areas of spongy tissue throughout the body.  Wings help the dragons to better swim through the air, but all dragons can fly.  The Polynesian Windsurfer (see dragons listed on the following slides) can actually inflate itself into a large balloon and float for long distances over the Pacific ocean.  Some of this gas is moved to the </a:t>
            </a:r>
            <a:r>
              <a:rPr lang="en" sz="1400"/>
              <a:t>“</a:t>
            </a:r>
            <a:r>
              <a:rPr b="0" i="0" lang="en" sz="1400" u="none" cap="none" strike="noStrike">
                <a:solidFill>
                  <a:schemeClr val="dk1"/>
                </a:solidFill>
                <a:latin typeface="Old Standard TT"/>
                <a:ea typeface="Old Standard TT"/>
                <a:cs typeface="Old Standard TT"/>
                <a:sym typeface="Old Standard TT"/>
              </a:rPr>
              <a:t>Incendus organ.</a:t>
            </a:r>
            <a:r>
              <a:rPr lang="en" sz="1400"/>
              <a:t>”  Fire breathing is not well understood as the Incendus organ starts to decay within minutes of a dragon’s death.</a:t>
            </a:r>
            <a:endParaRPr b="0" i="0" sz="1400" u="none" cap="none" strike="noStrike">
              <a:solidFill>
                <a:schemeClr val="dk1"/>
              </a:solidFill>
              <a:latin typeface="Old Standard TT"/>
              <a:ea typeface="Old Standard TT"/>
              <a:cs typeface="Old Standard TT"/>
              <a:sym typeface="Old Standard TT"/>
            </a:endParaRPr>
          </a:p>
        </p:txBody>
      </p:sp>
      <p:pic>
        <p:nvPicPr>
          <p:cNvPr id="120" name="Google Shape;120;p20"/>
          <p:cNvPicPr preferRelativeResize="0"/>
          <p:nvPr/>
        </p:nvPicPr>
        <p:blipFill rotWithShape="1">
          <a:blip r:embed="rId3">
            <a:alphaModFix/>
          </a:blip>
          <a:srcRect b="50266" l="38823" r="27952" t="0"/>
          <a:stretch/>
        </p:blipFill>
        <p:spPr>
          <a:xfrm>
            <a:off x="5243452" y="-50675"/>
            <a:ext cx="2749121" cy="2266451"/>
          </a:xfrm>
          <a:prstGeom prst="rect">
            <a:avLst/>
          </a:prstGeom>
          <a:noFill/>
          <a:ln>
            <a:noFill/>
          </a:ln>
        </p:spPr>
      </p:pic>
      <p:pic>
        <p:nvPicPr>
          <p:cNvPr id="121" name="Google Shape;121;p20"/>
          <p:cNvPicPr preferRelativeResize="0"/>
          <p:nvPr/>
        </p:nvPicPr>
        <p:blipFill>
          <a:blip r:embed="rId4">
            <a:alphaModFix/>
          </a:blip>
          <a:stretch>
            <a:fillRect/>
          </a:stretch>
        </p:blipFill>
        <p:spPr>
          <a:xfrm>
            <a:off x="4092025" y="2266450"/>
            <a:ext cx="5051975" cy="2782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Old Standard TT"/>
              <a:buNone/>
            </a:pPr>
            <a:r>
              <a:rPr b="0" i="0" lang="en" sz="3000" u="none" cap="none" strike="noStrike">
                <a:solidFill>
                  <a:schemeClr val="dk1"/>
                </a:solidFill>
                <a:latin typeface="Old Standard TT"/>
                <a:ea typeface="Old Standard TT"/>
                <a:cs typeface="Old Standard TT"/>
                <a:sym typeface="Old Standard TT"/>
              </a:rPr>
              <a:t>Boy Dragon / Girl Dragon ???</a:t>
            </a:r>
            <a:endParaRPr b="0" i="0" sz="3000" u="none" cap="none" strike="noStrike">
              <a:solidFill>
                <a:schemeClr val="dk1"/>
              </a:solidFill>
              <a:latin typeface="Old Standard TT"/>
              <a:ea typeface="Old Standard TT"/>
              <a:cs typeface="Old Standard TT"/>
              <a:sym typeface="Old Standard TT"/>
            </a:endParaRPr>
          </a:p>
        </p:txBody>
      </p:sp>
      <p:sp>
        <p:nvSpPr>
          <p:cNvPr id="127" name="Google Shape;127;p21"/>
          <p:cNvSpPr txBox="1"/>
          <p:nvPr>
            <p:ph idx="1" type="body"/>
          </p:nvPr>
        </p:nvSpPr>
        <p:spPr>
          <a:xfrm>
            <a:off x="115000" y="1171600"/>
            <a:ext cx="5544300" cy="370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During our </a:t>
            </a:r>
            <a:r>
              <a:rPr b="1" lang="en" u="sng"/>
              <a:t>2</a:t>
            </a:r>
            <a:r>
              <a:rPr b="0" i="0" lang="en" sz="1800" u="none" cap="none" strike="noStrike">
                <a:solidFill>
                  <a:schemeClr val="dk1"/>
                </a:solidFill>
                <a:latin typeface="Old Standard TT"/>
                <a:ea typeface="Old Standard TT"/>
                <a:cs typeface="Old Standard TT"/>
                <a:sym typeface="Old Standard TT"/>
              </a:rPr>
              <a:t> breeding sessions</a:t>
            </a:r>
            <a:r>
              <a:rPr lang="en"/>
              <a:t> during this lab,</a:t>
            </a:r>
            <a:r>
              <a:rPr b="0" i="0" lang="en" sz="1800" u="none" cap="none" strike="noStrike">
                <a:solidFill>
                  <a:schemeClr val="dk1"/>
                </a:solidFill>
                <a:latin typeface="Old Standard TT"/>
                <a:ea typeface="Old Standard TT"/>
                <a:cs typeface="Old Standard TT"/>
                <a:sym typeface="Old Standard TT"/>
              </a:rPr>
              <a:t> we </a:t>
            </a:r>
            <a:r>
              <a:rPr lang="en"/>
              <a:t>could randomly </a:t>
            </a:r>
            <a:r>
              <a:rPr b="0" i="0" lang="en" sz="1800" u="none" cap="none" strike="noStrike">
                <a:solidFill>
                  <a:schemeClr val="dk1"/>
                </a:solidFill>
                <a:latin typeface="Old Standard TT"/>
                <a:ea typeface="Old Standard TT"/>
                <a:cs typeface="Old Standard TT"/>
                <a:sym typeface="Old Standard TT"/>
              </a:rPr>
              <a:t>produce too many boy or girl dragon eggs to make dating in the next generation balanced.</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So…..</a:t>
            </a:r>
            <a:endParaRPr b="0" i="0" sz="1800" u="none" cap="none" strike="noStrike">
              <a:solidFill>
                <a:schemeClr val="dk1"/>
              </a:solidFill>
              <a:latin typeface="Old Standard TT"/>
              <a:ea typeface="Old Standard TT"/>
              <a:cs typeface="Old Standard TT"/>
              <a:sym typeface="Old Standard TT"/>
            </a:endParaRPr>
          </a:p>
          <a:p>
            <a:pPr indent="0" lvl="0" marL="0" marR="0" rtl="0" algn="l">
              <a:lnSpc>
                <a:spcPct val="115000"/>
              </a:lnSpc>
              <a:spcBef>
                <a:spcPts val="1600"/>
              </a:spcBef>
              <a:spcAft>
                <a:spcPts val="1600"/>
              </a:spcAft>
              <a:buClr>
                <a:schemeClr val="dk1"/>
              </a:buClr>
              <a:buSzPts val="1800"/>
              <a:buFont typeface="Old Standard TT"/>
              <a:buNone/>
            </a:pPr>
            <a:r>
              <a:rPr b="0" i="0" lang="en" sz="1800" u="none" cap="none" strike="noStrike">
                <a:solidFill>
                  <a:schemeClr val="dk1"/>
                </a:solidFill>
                <a:latin typeface="Old Standard TT"/>
                <a:ea typeface="Old Standard TT"/>
                <a:cs typeface="Old Standard TT"/>
                <a:sym typeface="Old Standard TT"/>
              </a:rPr>
              <a:t>Dragons, like some other animals, can change genders </a:t>
            </a:r>
            <a:r>
              <a:rPr lang="en"/>
              <a:t>depending on environmental conditions.  To ensure that there is an even number of males and females in the lab </a:t>
            </a:r>
            <a:r>
              <a:rPr b="1" lang="en">
                <a:solidFill>
                  <a:srgbClr val="1155CC"/>
                </a:solidFill>
              </a:rPr>
              <a:t>each mating flight will produce only 2 eggs.</a:t>
            </a:r>
            <a:r>
              <a:rPr b="1" lang="en">
                <a:solidFill>
                  <a:srgbClr val="1155CC"/>
                </a:solidFill>
              </a:rPr>
              <a:t>  The second egg is always the opposite gender  of that of the first egg.</a:t>
            </a:r>
            <a:endParaRPr b="1" i="0" sz="1800" u="none" cap="none" strike="noStrike">
              <a:solidFill>
                <a:srgbClr val="1155CC"/>
              </a:solidFill>
            </a:endParaRPr>
          </a:p>
        </p:txBody>
      </p:sp>
      <p:pic>
        <p:nvPicPr>
          <p:cNvPr id="128" name="Google Shape;128;p21"/>
          <p:cNvPicPr preferRelativeResize="0"/>
          <p:nvPr/>
        </p:nvPicPr>
        <p:blipFill rotWithShape="1">
          <a:blip r:embed="rId3">
            <a:alphaModFix/>
          </a:blip>
          <a:srcRect b="0" l="0" r="0" t="0"/>
          <a:stretch/>
        </p:blipFill>
        <p:spPr>
          <a:xfrm>
            <a:off x="5756250" y="59675"/>
            <a:ext cx="3387750" cy="2617800"/>
          </a:xfrm>
          <a:prstGeom prst="rect">
            <a:avLst/>
          </a:prstGeom>
          <a:noFill/>
          <a:ln>
            <a:noFill/>
          </a:ln>
        </p:spPr>
      </p:pic>
      <p:sp>
        <p:nvSpPr>
          <p:cNvPr id="129" name="Google Shape;129;p21"/>
          <p:cNvSpPr txBox="1"/>
          <p:nvPr/>
        </p:nvSpPr>
        <p:spPr>
          <a:xfrm>
            <a:off x="6023400" y="3023500"/>
            <a:ext cx="3120600" cy="17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Earth Example.</a:t>
            </a:r>
            <a:endParaRPr/>
          </a:p>
          <a:p>
            <a:pPr indent="0" lvl="0" marL="0" rtl="0" algn="l">
              <a:spcBef>
                <a:spcPts val="0"/>
              </a:spcBef>
              <a:spcAft>
                <a:spcPts val="0"/>
              </a:spcAft>
              <a:buNone/>
            </a:pPr>
            <a:r>
              <a:rPr lang="en"/>
              <a:t>Sea Turtle sex determination is based on temperature.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000"/>
              <a:t>L</a:t>
            </a:r>
            <a:r>
              <a:rPr lang="en" sz="1000"/>
              <a:t>ink to a TED Ed video on Sex Determination.</a:t>
            </a:r>
            <a:endParaRPr sz="1000"/>
          </a:p>
          <a:p>
            <a:pPr indent="0" lvl="0" marL="0" rtl="0" algn="l">
              <a:spcBef>
                <a:spcPts val="0"/>
              </a:spcBef>
              <a:spcAft>
                <a:spcPts val="0"/>
              </a:spcAft>
              <a:buNone/>
            </a:pPr>
            <a:r>
              <a:rPr lang="en" sz="1000" u="sng">
                <a:solidFill>
                  <a:schemeClr val="hlink"/>
                </a:solidFill>
                <a:hlinkClick r:id="rId4"/>
              </a:rPr>
              <a:t>https://www.youtube.com/watch?v=kMWxuF9YW38</a:t>
            </a:r>
            <a:endParaRPr sz="1000"/>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